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4"/>
  </p:sldMasterIdLst>
  <p:sldIdLst>
    <p:sldId id="256" r:id="rId5"/>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2D4B"/>
    <a:srgbClr val="E0001B"/>
    <a:srgbClr val="E72240"/>
    <a:srgbClr val="8CCDCD"/>
    <a:srgbClr val="462D82"/>
    <a:srgbClr val="E306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CF4220-6A56-4980-B4C5-07047678C90F}" v="4" dt="2024-09-06T10:04:51.5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83" autoAdjust="0"/>
  </p:normalViewPr>
  <p:slideViewPr>
    <p:cSldViewPr snapToGrid="0">
      <p:cViewPr>
        <p:scale>
          <a:sx n="30" d="100"/>
          <a:sy n="30" d="100"/>
        </p:scale>
        <p:origin x="205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esu Elizabeth Kurebwaseka" userId="3e67d2c0-ec58-477e-b0e1-2e7e84889847" providerId="ADAL" clId="{28CF4220-6A56-4980-B4C5-07047678C90F}"/>
    <pc:docChg chg="undo custSel modSld">
      <pc:chgData name="Anesu Elizabeth Kurebwaseka" userId="3e67d2c0-ec58-477e-b0e1-2e7e84889847" providerId="ADAL" clId="{28CF4220-6A56-4980-B4C5-07047678C90F}" dt="2024-09-06T10:05:55.853" v="28" actId="255"/>
      <pc:docMkLst>
        <pc:docMk/>
      </pc:docMkLst>
      <pc:sldChg chg="modSp mod">
        <pc:chgData name="Anesu Elizabeth Kurebwaseka" userId="3e67d2c0-ec58-477e-b0e1-2e7e84889847" providerId="ADAL" clId="{28CF4220-6A56-4980-B4C5-07047678C90F}" dt="2024-09-06T10:05:55.853" v="28" actId="255"/>
        <pc:sldMkLst>
          <pc:docMk/>
          <pc:sldMk cId="1125118062" sldId="256"/>
        </pc:sldMkLst>
        <pc:spChg chg="mod">
          <ac:chgData name="Anesu Elizabeth Kurebwaseka" userId="3e67d2c0-ec58-477e-b0e1-2e7e84889847" providerId="ADAL" clId="{28CF4220-6A56-4980-B4C5-07047678C90F}" dt="2024-09-06T10:05:55.853" v="28" actId="255"/>
          <ac:spMkLst>
            <pc:docMk/>
            <pc:sldMk cId="1125118062" sldId="256"/>
            <ac:spMk id="2" creationId="{B24B57CF-BBE4-4D1C-EE39-21F676EDED2A}"/>
          </ac:spMkLst>
        </pc:spChg>
        <pc:spChg chg="mod">
          <ac:chgData name="Anesu Elizabeth Kurebwaseka" userId="3e67d2c0-ec58-477e-b0e1-2e7e84889847" providerId="ADAL" clId="{28CF4220-6A56-4980-B4C5-07047678C90F}" dt="2024-09-06T10:04:51.528" v="8" actId="14100"/>
          <ac:spMkLst>
            <pc:docMk/>
            <pc:sldMk cId="1125118062" sldId="256"/>
            <ac:spMk id="6" creationId="{00000000-0000-0000-0000-000000000000}"/>
          </ac:spMkLst>
        </pc:spChg>
        <pc:spChg chg="mod">
          <ac:chgData name="Anesu Elizabeth Kurebwaseka" userId="3e67d2c0-ec58-477e-b0e1-2e7e84889847" providerId="ADAL" clId="{28CF4220-6A56-4980-B4C5-07047678C90F}" dt="2024-09-06T10:04:48.386" v="7" actId="14100"/>
          <ac:spMkLst>
            <pc:docMk/>
            <pc:sldMk cId="1125118062" sldId="256"/>
            <ac:spMk id="26" creationId="{99EAFF80-8B8A-3EBE-DED8-5E8D606821C6}"/>
          </ac:spMkLst>
        </pc:spChg>
        <pc:spChg chg="mod">
          <ac:chgData name="Anesu Elizabeth Kurebwaseka" userId="3e67d2c0-ec58-477e-b0e1-2e7e84889847" providerId="ADAL" clId="{28CF4220-6A56-4980-B4C5-07047678C90F}" dt="2024-09-06T10:04:45.834" v="6" actId="14100"/>
          <ac:spMkLst>
            <pc:docMk/>
            <pc:sldMk cId="1125118062" sldId="256"/>
            <ac:spMk id="27" creationId="{5F433A92-A25A-5922-74A4-7CBADBD73203}"/>
          </ac:spMkLst>
        </pc:spChg>
        <pc:spChg chg="mod">
          <ac:chgData name="Anesu Elizabeth Kurebwaseka" userId="3e67d2c0-ec58-477e-b0e1-2e7e84889847" providerId="ADAL" clId="{28CF4220-6A56-4980-B4C5-07047678C90F}" dt="2024-09-06T10:04:40.394" v="5" actId="14100"/>
          <ac:spMkLst>
            <pc:docMk/>
            <pc:sldMk cId="1125118062" sldId="256"/>
            <ac:spMk id="28" creationId="{BB8A6B40-9061-150B-9587-CD47E26D1198}"/>
          </ac:spMkLst>
        </pc:spChg>
        <pc:picChg chg="mod">
          <ac:chgData name="Anesu Elizabeth Kurebwaseka" userId="3e67d2c0-ec58-477e-b0e1-2e7e84889847" providerId="ADAL" clId="{28CF4220-6A56-4980-B4C5-07047678C90F}" dt="2024-09-06T10:04:58.602" v="10" actId="1076"/>
          <ac:picMkLst>
            <pc:docMk/>
            <pc:sldMk cId="1125118062" sldId="256"/>
            <ac:picMk id="3" creationId="{9B54D414-7961-4C39-FB6D-7A3232D98E89}"/>
          </ac:picMkLst>
        </pc:picChg>
        <pc:picChg chg="mod">
          <ac:chgData name="Anesu Elizabeth Kurebwaseka" userId="3e67d2c0-ec58-477e-b0e1-2e7e84889847" providerId="ADAL" clId="{28CF4220-6A56-4980-B4C5-07047678C90F}" dt="2024-09-06T10:04:55.441" v="9" actId="1076"/>
          <ac:picMkLst>
            <pc:docMk/>
            <pc:sldMk cId="1125118062" sldId="256"/>
            <ac:picMk id="4" creationId="{268B47AF-4D7A-5DC6-F89E-BA72109298B4}"/>
          </ac:picMkLst>
        </pc:picChg>
        <pc:picChg chg="mod">
          <ac:chgData name="Anesu Elizabeth Kurebwaseka" userId="3e67d2c0-ec58-477e-b0e1-2e7e84889847" providerId="ADAL" clId="{28CF4220-6A56-4980-B4C5-07047678C90F}" dt="2024-09-06T10:05:08.939" v="15" actId="1076"/>
          <ac:picMkLst>
            <pc:docMk/>
            <pc:sldMk cId="1125118062" sldId="256"/>
            <ac:picMk id="5" creationId="{A4C7CB14-5A5A-B833-A9A8-A3B56BC6A5F4}"/>
          </ac:picMkLst>
        </pc:picChg>
        <pc:picChg chg="mod">
          <ac:chgData name="Anesu Elizabeth Kurebwaseka" userId="3e67d2c0-ec58-477e-b0e1-2e7e84889847" providerId="ADAL" clId="{28CF4220-6A56-4980-B4C5-07047678C90F}" dt="2024-09-06T10:05:11.634" v="17" actId="1076"/>
          <ac:picMkLst>
            <pc:docMk/>
            <pc:sldMk cId="1125118062" sldId="256"/>
            <ac:picMk id="7" creationId="{97AB4A1D-A241-83C9-02A3-AF4AAD48C758}"/>
          </ac:picMkLst>
        </pc:picChg>
        <pc:picChg chg="mod">
          <ac:chgData name="Anesu Elizabeth Kurebwaseka" userId="3e67d2c0-ec58-477e-b0e1-2e7e84889847" providerId="ADAL" clId="{28CF4220-6A56-4980-B4C5-07047678C90F}" dt="2024-09-06T10:05:10.218" v="16" actId="1076"/>
          <ac:picMkLst>
            <pc:docMk/>
            <pc:sldMk cId="1125118062" sldId="256"/>
            <ac:picMk id="8" creationId="{C56DCB2A-B4B3-6F1C-0B36-EB07B09494AC}"/>
          </ac:picMkLst>
        </pc:picChg>
        <pc:picChg chg="mod">
          <ac:chgData name="Anesu Elizabeth Kurebwaseka" userId="3e67d2c0-ec58-477e-b0e1-2e7e84889847" providerId="ADAL" clId="{28CF4220-6A56-4980-B4C5-07047678C90F}" dt="2024-09-06T10:05:13.513" v="18" actId="1076"/>
          <ac:picMkLst>
            <pc:docMk/>
            <pc:sldMk cId="1125118062" sldId="256"/>
            <ac:picMk id="11" creationId="{9DB3E481-FA9B-2213-1333-6A1D9A059EA7}"/>
          </ac:picMkLst>
        </pc:picChg>
        <pc:picChg chg="mod">
          <ac:chgData name="Anesu Elizabeth Kurebwaseka" userId="3e67d2c0-ec58-477e-b0e1-2e7e84889847" providerId="ADAL" clId="{28CF4220-6A56-4980-B4C5-07047678C90F}" dt="2024-09-06T10:05:18.931" v="20" actId="1076"/>
          <ac:picMkLst>
            <pc:docMk/>
            <pc:sldMk cId="1125118062" sldId="256"/>
            <ac:picMk id="13" creationId="{B92C0F9B-3115-6DBF-C35F-4D70A2B0B02A}"/>
          </ac:picMkLst>
        </pc:picChg>
        <pc:picChg chg="mod">
          <ac:chgData name="Anesu Elizabeth Kurebwaseka" userId="3e67d2c0-ec58-477e-b0e1-2e7e84889847" providerId="ADAL" clId="{28CF4220-6A56-4980-B4C5-07047678C90F}" dt="2024-09-06T10:05:15.938" v="19" actId="1076"/>
          <ac:picMkLst>
            <pc:docMk/>
            <pc:sldMk cId="1125118062" sldId="256"/>
            <ac:picMk id="14" creationId="{B8F7FED5-C076-FA83-DA94-ED68A45093AD}"/>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E854B396-427F-0E2A-70BE-3CF52ED59B1F}"/>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33920635"/>
      </p:ext>
    </p:extLst>
  </p:cSld>
  <p:clrMapOvr>
    <a:masterClrMapping/>
  </p:clrMapOvr>
  <p:extLst>
    <p:ext uri="{DCECCB84-F9BA-43D5-87BE-67443E8EF086}">
      <p15:sldGuideLst xmlns:p15="http://schemas.microsoft.com/office/powerpoint/2012/main">
        <p15:guide id="1" pos="668">
          <p15:clr>
            <a:srgbClr val="FBAE40"/>
          </p15:clr>
        </p15:guide>
        <p15:guide id="2" pos="4773">
          <p15:clr>
            <a:srgbClr val="FBAE40"/>
          </p15:clr>
        </p15:guide>
        <p15:guide id="3" pos="14298">
          <p15:clr>
            <a:srgbClr val="FBAE40"/>
          </p15:clr>
        </p15:guide>
        <p15:guide id="4" pos="13845">
          <p15:clr>
            <a:srgbClr val="FBAE40"/>
          </p15:clr>
        </p15:guide>
        <p15:guide id="5" pos="18358">
          <p15:clr>
            <a:srgbClr val="FBAE40"/>
          </p15:clr>
        </p15:guide>
        <p15:guide id="6" pos="5226">
          <p15:clr>
            <a:srgbClr val="FBAE40"/>
          </p15:clr>
        </p15:guide>
        <p15:guide id="7" pos="9309">
          <p15:clr>
            <a:srgbClr val="FBAE40"/>
          </p15:clr>
        </p15:guide>
        <p15:guide id="8" pos="9762">
          <p15:clr>
            <a:srgbClr val="FBAE40"/>
          </p15:clr>
        </p15:guide>
        <p15:guide id="9" orient="horz" pos="25819">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 y="0"/>
            <a:ext cx="30275212" cy="2008060"/>
          </a:xfrm>
          <a:prstGeom prst="rect">
            <a:avLst/>
          </a:prstGeom>
          <a:solidFill>
            <a:srgbClr val="242D4B"/>
          </a:solidFill>
          <a:ln>
            <a:solidFill>
              <a:srgbClr val="242D4B"/>
            </a:solidFill>
          </a:ln>
        </p:spPr>
        <p:txBody>
          <a:bodyPr vert="horz" wrap="square" lIns="1080000" tIns="720000" rIns="1080000" bIns="720000" rtlCol="0" anchor="ctr">
            <a:spAutoFit/>
          </a:bodyPr>
          <a:lstStyle/>
          <a:p>
            <a:r>
              <a:rPr lang="en-US"/>
              <a:t>Click to edit Master title style</a:t>
            </a:r>
            <a:endParaRPr lang="en-US" dirty="0"/>
          </a:p>
        </p:txBody>
      </p:sp>
      <p:sp>
        <p:nvSpPr>
          <p:cNvPr id="3" name="Text Placeholder 2"/>
          <p:cNvSpPr>
            <a:spLocks noGrp="1"/>
          </p:cNvSpPr>
          <p:nvPr>
            <p:ph type="body" idx="1"/>
          </p:nvPr>
        </p:nvSpPr>
        <p:spPr>
          <a:xfrm>
            <a:off x="1390045" y="3298735"/>
            <a:ext cx="26112371" cy="271585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9BB534C8-9016-6F72-40F9-71D526D9542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706703" y="41516392"/>
            <a:ext cx="3568510" cy="1172192"/>
          </a:xfrm>
          <a:prstGeom prst="rect">
            <a:avLst/>
          </a:prstGeom>
        </p:spPr>
      </p:pic>
      <p:sp>
        <p:nvSpPr>
          <p:cNvPr id="12" name="TextBox 11">
            <a:extLst>
              <a:ext uri="{FF2B5EF4-FFF2-40B4-BE49-F238E27FC236}">
                <a16:creationId xmlns:a16="http://schemas.microsoft.com/office/drawing/2014/main" id="{094F5828-D363-4B84-B9D0-A3981B659DCF}"/>
              </a:ext>
            </a:extLst>
          </p:cNvPr>
          <p:cNvSpPr txBox="1"/>
          <p:nvPr userDrawn="1"/>
        </p:nvSpPr>
        <p:spPr>
          <a:xfrm>
            <a:off x="3167743" y="41899114"/>
            <a:ext cx="184731" cy="369332"/>
          </a:xfrm>
          <a:prstGeom prst="rect">
            <a:avLst/>
          </a:prstGeom>
          <a:noFill/>
        </p:spPr>
        <p:txBody>
          <a:bodyPr wrap="none" rtlCol="0">
            <a:spAutoFit/>
          </a:bodyPr>
          <a:lstStyle/>
          <a:p>
            <a:endParaRPr lang="en-GB"/>
          </a:p>
        </p:txBody>
      </p:sp>
      <p:sp>
        <p:nvSpPr>
          <p:cNvPr id="13" name="TextBox 12">
            <a:extLst>
              <a:ext uri="{FF2B5EF4-FFF2-40B4-BE49-F238E27FC236}">
                <a16:creationId xmlns:a16="http://schemas.microsoft.com/office/drawing/2014/main" id="{C38B122C-D149-3E7A-CCBF-DE2DC3CE80C8}"/>
              </a:ext>
            </a:extLst>
          </p:cNvPr>
          <p:cNvSpPr txBox="1"/>
          <p:nvPr userDrawn="1"/>
        </p:nvSpPr>
        <p:spPr>
          <a:xfrm>
            <a:off x="0" y="41401213"/>
            <a:ext cx="13112863" cy="1402550"/>
          </a:xfrm>
          <a:prstGeom prst="rect">
            <a:avLst/>
          </a:prstGeom>
          <a:noFill/>
        </p:spPr>
        <p:txBody>
          <a:bodyPr wrap="square" lIns="1080000" tIns="0" rIns="1080000" bIns="0" rtlCol="0" anchor="ctr" anchorCtr="0">
            <a:noAutofit/>
          </a:bodyPr>
          <a:lstStyle/>
          <a:p>
            <a:r>
              <a:rPr lang="en-GB" b="1" dirty="0">
                <a:latin typeface="+mj-lt"/>
              </a:rPr>
              <a:t>Presented at </a:t>
            </a:r>
            <a:r>
              <a:rPr lang="en-GB" b="1" i="0" dirty="0">
                <a:solidFill>
                  <a:srgbClr val="212529"/>
                </a:solidFill>
                <a:effectLst/>
                <a:highlight>
                  <a:srgbClr val="FFFFFF"/>
                </a:highlight>
                <a:latin typeface="+mj-lt"/>
              </a:rPr>
              <a:t> </a:t>
            </a:r>
            <a:r>
              <a:rPr lang="en-GB" b="1" i="0" dirty="0">
                <a:solidFill>
                  <a:srgbClr val="000000"/>
                </a:solidFill>
                <a:effectLst/>
                <a:highlight>
                  <a:srgbClr val="FFFFFF"/>
                </a:highlight>
                <a:latin typeface="+mj-lt"/>
              </a:rPr>
              <a:t>HIVR4P 2024, the 5th HIV Research for Prevention Conference</a:t>
            </a:r>
            <a:endParaRPr lang="en-GB" b="1" dirty="0">
              <a:latin typeface="+mj-lt"/>
            </a:endParaRPr>
          </a:p>
        </p:txBody>
      </p:sp>
    </p:spTree>
    <p:extLst>
      <p:ext uri="{BB962C8B-B14F-4D97-AF65-F5344CB8AC3E}">
        <p14:creationId xmlns:p14="http://schemas.microsoft.com/office/powerpoint/2010/main" val="1191649587"/>
      </p:ext>
    </p:extLst>
  </p:cSld>
  <p:clrMap bg1="lt1" tx1="dk1" bg2="lt2" tx2="dk2" accent1="accent1" accent2="accent2" accent3="accent3" accent4="accent4" accent5="accent5" accent6="accent6" hlink="hlink" folHlink="folHlink"/>
  <p:sldLayoutIdLst>
    <p:sldLayoutId id="2147483769" r:id="rId1"/>
  </p:sldLayoutIdLst>
  <p:txStyles>
    <p:titleStyle>
      <a:lvl1pPr algn="l" defTabSz="2270638" rtl="0" eaLnBrk="1" latinLnBrk="0" hangingPunct="1">
        <a:lnSpc>
          <a:spcPct val="90000"/>
        </a:lnSpc>
        <a:spcBef>
          <a:spcPct val="0"/>
        </a:spcBef>
        <a:buNone/>
        <a:defRPr sz="4000" b="1" i="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p:titleStyle>
    <p:bodyStyle>
      <a:lvl1pPr marL="342900" indent="-126900" algn="l" defTabSz="360000" rtl="0" eaLnBrk="1" latinLnBrk="0" hangingPunct="1">
        <a:lnSpc>
          <a:spcPct val="120000"/>
        </a:lnSpc>
        <a:spcBef>
          <a:spcPts val="2483"/>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1478219"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613538"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748857"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4884176"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6244255"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6pPr>
      <a:lvl7pPr marL="7379574"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7pPr>
      <a:lvl8pPr marL="8514893"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8pPr>
      <a:lvl9pPr marL="9650212"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9pPr>
    </p:bodyStyle>
    <p:otherStyle>
      <a:defPPr>
        <a:defRPr lang="en-US"/>
      </a:defPPr>
      <a:lvl1pPr marL="0" algn="l" defTabSz="2270638" rtl="0" eaLnBrk="1" latinLnBrk="0" hangingPunct="1">
        <a:defRPr sz="4470" kern="1200">
          <a:solidFill>
            <a:schemeClr val="tx1"/>
          </a:solidFill>
          <a:latin typeface="+mn-lt"/>
          <a:ea typeface="+mn-ea"/>
          <a:cs typeface="+mn-cs"/>
        </a:defRPr>
      </a:lvl1pPr>
      <a:lvl2pPr marL="1135319" algn="l" defTabSz="2270638" rtl="0" eaLnBrk="1" latinLnBrk="0" hangingPunct="1">
        <a:defRPr sz="4470" kern="1200">
          <a:solidFill>
            <a:schemeClr val="tx1"/>
          </a:solidFill>
          <a:latin typeface="+mn-lt"/>
          <a:ea typeface="+mn-ea"/>
          <a:cs typeface="+mn-cs"/>
        </a:defRPr>
      </a:lvl2pPr>
      <a:lvl3pPr marL="2270638" algn="l" defTabSz="2270638" rtl="0" eaLnBrk="1" latinLnBrk="0" hangingPunct="1">
        <a:defRPr sz="4470" kern="1200">
          <a:solidFill>
            <a:schemeClr val="tx1"/>
          </a:solidFill>
          <a:latin typeface="+mn-lt"/>
          <a:ea typeface="+mn-ea"/>
          <a:cs typeface="+mn-cs"/>
        </a:defRPr>
      </a:lvl3pPr>
      <a:lvl4pPr marL="3405957" algn="l" defTabSz="2270638" rtl="0" eaLnBrk="1" latinLnBrk="0" hangingPunct="1">
        <a:defRPr sz="4470" kern="1200">
          <a:solidFill>
            <a:schemeClr val="tx1"/>
          </a:solidFill>
          <a:latin typeface="+mn-lt"/>
          <a:ea typeface="+mn-ea"/>
          <a:cs typeface="+mn-cs"/>
        </a:defRPr>
      </a:lvl4pPr>
      <a:lvl5pPr marL="4541276" algn="l" defTabSz="2270638" rtl="0" eaLnBrk="1" latinLnBrk="0" hangingPunct="1">
        <a:defRPr sz="4470" kern="1200">
          <a:solidFill>
            <a:schemeClr val="tx1"/>
          </a:solidFill>
          <a:latin typeface="+mn-lt"/>
          <a:ea typeface="+mn-ea"/>
          <a:cs typeface="+mn-cs"/>
        </a:defRPr>
      </a:lvl5pPr>
      <a:lvl6pPr marL="5676595" algn="l" defTabSz="2270638" rtl="0" eaLnBrk="1" latinLnBrk="0" hangingPunct="1">
        <a:defRPr sz="4470" kern="1200">
          <a:solidFill>
            <a:schemeClr val="tx1"/>
          </a:solidFill>
          <a:latin typeface="+mn-lt"/>
          <a:ea typeface="+mn-ea"/>
          <a:cs typeface="+mn-cs"/>
        </a:defRPr>
      </a:lvl6pPr>
      <a:lvl7pPr marL="6811914" algn="l" defTabSz="2270638" rtl="0" eaLnBrk="1" latinLnBrk="0" hangingPunct="1">
        <a:defRPr sz="4470" kern="1200">
          <a:solidFill>
            <a:schemeClr val="tx1"/>
          </a:solidFill>
          <a:latin typeface="+mn-lt"/>
          <a:ea typeface="+mn-ea"/>
          <a:cs typeface="+mn-cs"/>
        </a:defRPr>
      </a:lvl7pPr>
      <a:lvl8pPr marL="7947233" algn="l" defTabSz="2270638" rtl="0" eaLnBrk="1" latinLnBrk="0" hangingPunct="1">
        <a:defRPr sz="4470" kern="1200">
          <a:solidFill>
            <a:schemeClr val="tx1"/>
          </a:solidFill>
          <a:latin typeface="+mn-lt"/>
          <a:ea typeface="+mn-ea"/>
          <a:cs typeface="+mn-cs"/>
        </a:defRPr>
      </a:lvl8pPr>
      <a:lvl9pPr marL="9082552" algn="l" defTabSz="2270638" rtl="0" eaLnBrk="1" latinLnBrk="0" hangingPunct="1">
        <a:defRPr sz="44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1196877" y="7217227"/>
            <a:ext cx="6445249" cy="34684178"/>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14870" tIns="14870" rIns="14870" bIns="14870" numCol="1" anchor="t" anchorCtr="0" compatLnSpc="1">
            <a:prstTxWarp prst="textNoShape">
              <a:avLst/>
            </a:prstTxWarp>
          </a:bodyPr>
          <a:lstStyle/>
          <a:p>
            <a:pPr algn="just" defTabSz="371736" eaLnBrk="0" fontAlgn="base" hangingPunct="0">
              <a:lnSpc>
                <a:spcPct val="120000"/>
              </a:lnSpc>
              <a:spcBef>
                <a:spcPct val="0"/>
              </a:spcBef>
              <a:spcAft>
                <a:spcPct val="0"/>
              </a:spcAft>
            </a:pPr>
            <a:r>
              <a:rPr lang="en-US" altLang="en-US" sz="3200" b="1" dirty="0">
                <a:solidFill>
                  <a:srgbClr val="006666"/>
                </a:solidFill>
                <a:latin typeface="+mj-lt"/>
                <a:ea typeface="IAS Ribbon Sans Bold" pitchFamily="2" charset="0"/>
                <a:cs typeface="Poppins SemiBold" panose="00000700000000000000" pitchFamily="2" charset="0"/>
              </a:rPr>
              <a:t>Background</a:t>
            </a:r>
          </a:p>
          <a:p>
            <a:pPr defTabSz="371736" eaLnBrk="0" fontAlgn="base" hangingPunct="0">
              <a:lnSpc>
                <a:spcPct val="120000"/>
              </a:lnSpc>
              <a:spcBef>
                <a:spcPct val="0"/>
              </a:spcBef>
              <a:spcAft>
                <a:spcPct val="0"/>
              </a:spcAft>
            </a:pPr>
            <a:r>
              <a:rPr lang="en-US" sz="2000" dirty="0">
                <a:solidFill>
                  <a:srgbClr val="000000"/>
                </a:solidFill>
                <a:ea typeface="Calibri" panose="020F0502020204030204" pitchFamily="34" charset="0"/>
                <a:cs typeface="Calibri" panose="020F0502020204030204" pitchFamily="34" charset="0"/>
              </a:rPr>
              <a:t>The PEPFAR/USAID-supported CATALYST study is assessing the implementation of an enhanced service delivery package offering oral </a:t>
            </a:r>
            <a:r>
              <a:rPr lang="en-US" sz="2000" dirty="0" err="1">
                <a:solidFill>
                  <a:srgbClr val="000000"/>
                </a:solidFill>
                <a:ea typeface="Calibri" panose="020F0502020204030204" pitchFamily="34" charset="0"/>
                <a:cs typeface="Calibri" panose="020F0502020204030204" pitchFamily="34" charset="0"/>
              </a:rPr>
              <a:t>PrEP</a:t>
            </a:r>
            <a:r>
              <a:rPr lang="en-US" sz="2000" dirty="0">
                <a:solidFill>
                  <a:srgbClr val="000000"/>
                </a:solidFill>
                <a:ea typeface="Calibri" panose="020F0502020204030204" pitchFamily="34" charset="0"/>
                <a:cs typeface="Calibri" panose="020F0502020204030204" pitchFamily="34" charset="0"/>
              </a:rPr>
              <a:t>, </a:t>
            </a:r>
            <a:r>
              <a:rPr lang="en-US" sz="2000" dirty="0" err="1">
                <a:solidFill>
                  <a:srgbClr val="000000"/>
                </a:solidFill>
                <a:ea typeface="Calibri" panose="020F0502020204030204" pitchFamily="34" charset="0"/>
                <a:cs typeface="Calibri" panose="020F0502020204030204" pitchFamily="34" charset="0"/>
              </a:rPr>
              <a:t>PrEP</a:t>
            </a:r>
            <a:r>
              <a:rPr lang="en-US" sz="2000" dirty="0">
                <a:solidFill>
                  <a:srgbClr val="000000"/>
                </a:solidFill>
                <a:ea typeface="Calibri" panose="020F0502020204030204" pitchFamily="34" charset="0"/>
                <a:cs typeface="Calibri" panose="020F0502020204030204" pitchFamily="34" charset="0"/>
              </a:rPr>
              <a:t> ring, and CAB </a:t>
            </a:r>
            <a:r>
              <a:rPr lang="en-US" sz="2000" dirty="0" err="1">
                <a:solidFill>
                  <a:srgbClr val="000000"/>
                </a:solidFill>
                <a:ea typeface="Calibri" panose="020F0502020204030204" pitchFamily="34" charset="0"/>
                <a:cs typeface="Calibri" panose="020F0502020204030204" pitchFamily="34" charset="0"/>
              </a:rPr>
              <a:t>PrEP</a:t>
            </a:r>
            <a:r>
              <a:rPr lang="en-US" sz="2000" dirty="0">
                <a:solidFill>
                  <a:srgbClr val="000000"/>
                </a:solidFill>
                <a:ea typeface="Calibri" panose="020F0502020204030204" pitchFamily="34" charset="0"/>
                <a:cs typeface="Calibri" panose="020F0502020204030204" pitchFamily="34" charset="0"/>
              </a:rPr>
              <a:t> to women in public health facilities in Kenya, Lesotho, South Africa, Uganda, and Zimbabwe. A multi-country quality improvement collaborative (QIC) is nested in the CATALYST study to refine and contextualize the enhanced service delivery package to the diversity of participating sites. To improve the quality of </a:t>
            </a:r>
            <a:r>
              <a:rPr lang="en-US" sz="2000" dirty="0" err="1">
                <a:solidFill>
                  <a:srgbClr val="000000"/>
                </a:solidFill>
                <a:ea typeface="Calibri" panose="020F0502020204030204" pitchFamily="34" charset="0"/>
                <a:cs typeface="Calibri" panose="020F0502020204030204" pitchFamily="34" charset="0"/>
              </a:rPr>
              <a:t>PrEP</a:t>
            </a:r>
            <a:r>
              <a:rPr lang="en-US" sz="2000" dirty="0">
                <a:solidFill>
                  <a:srgbClr val="000000"/>
                </a:solidFill>
                <a:ea typeface="Calibri" panose="020F0502020204030204" pitchFamily="34" charset="0"/>
                <a:cs typeface="Calibri" panose="020F0502020204030204" pitchFamily="34" charset="0"/>
              </a:rPr>
              <a:t> service delivery, </a:t>
            </a:r>
            <a:r>
              <a:rPr lang="en-US" sz="2000" dirty="0" err="1">
                <a:solidFill>
                  <a:srgbClr val="000000"/>
                </a:solidFill>
                <a:ea typeface="Calibri" panose="020F0502020204030204" pitchFamily="34" charset="0"/>
                <a:cs typeface="Calibri" panose="020F0502020204030204" pitchFamily="34" charset="0"/>
              </a:rPr>
              <a:t>PrEP</a:t>
            </a:r>
            <a:r>
              <a:rPr lang="en-US" sz="2000" dirty="0">
                <a:solidFill>
                  <a:srgbClr val="000000"/>
                </a:solidFill>
                <a:ea typeface="Calibri" panose="020F0502020204030204" pitchFamily="34" charset="0"/>
                <a:cs typeface="Calibri" panose="020F0502020204030204" pitchFamily="34" charset="0"/>
              </a:rPr>
              <a:t> outcomes, and client experience, the QIC iteratively assesses performance, introduces context-specific adaptations, and promotes learning across all sites</a:t>
            </a: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US" sz="2000" dirty="0">
              <a:latin typeface="Calibri" panose="020F0502020204030204" pitchFamily="34" charset="0"/>
              <a:ea typeface="Calibri" panose="020F0502020204030204" pitchFamily="34" charset="0"/>
              <a:cs typeface="Calibri" panose="020F0502020204030204" pitchFamily="34" charset="0"/>
            </a:endParaRPr>
          </a:p>
          <a:p>
            <a:pPr defTabSz="371736" eaLnBrk="0" fontAlgn="base" hangingPunct="0">
              <a:lnSpc>
                <a:spcPct val="120000"/>
              </a:lnSpc>
              <a:spcBef>
                <a:spcPct val="0"/>
              </a:spcBef>
              <a:spcAft>
                <a:spcPct val="0"/>
              </a:spcAft>
            </a:pPr>
            <a:endPar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defTabSz="371736" eaLnBrk="0" fontAlgn="base" hangingPunct="0">
              <a:lnSpc>
                <a:spcPct val="120000"/>
              </a:lnSpc>
              <a:spcBef>
                <a:spcPct val="0"/>
              </a:spcBef>
              <a:spcAft>
                <a:spcPct val="0"/>
              </a:spcAft>
            </a:pPr>
            <a:endParaRPr lang="en-US" sz="1600" dirty="0">
              <a:solidFill>
                <a:srgbClr val="000000"/>
              </a:solidFill>
            </a:endParaRPr>
          </a:p>
          <a:p>
            <a:pPr algn="just" defTabSz="371736" eaLnBrk="0" fontAlgn="base" hangingPunct="0">
              <a:lnSpc>
                <a:spcPct val="120000"/>
              </a:lnSpc>
              <a:spcBef>
                <a:spcPct val="0"/>
              </a:spcBef>
              <a:spcAft>
                <a:spcPct val="0"/>
              </a:spcAft>
            </a:pPr>
            <a:endParaRPr lang="en-US" altLang="en-US" sz="2000" dirty="0">
              <a:ea typeface="IAS Ribbon Sans Regular" pitchFamily="2" charset="0"/>
            </a:endParaRPr>
          </a:p>
        </p:txBody>
      </p:sp>
      <p:sp>
        <p:nvSpPr>
          <p:cNvPr id="2" name="Title 1">
            <a:extLst>
              <a:ext uri="{FF2B5EF4-FFF2-40B4-BE49-F238E27FC236}">
                <a16:creationId xmlns:a16="http://schemas.microsoft.com/office/drawing/2014/main" id="{B24B57CF-BBE4-4D1C-EE39-21F676EDED2A}"/>
              </a:ext>
            </a:extLst>
          </p:cNvPr>
          <p:cNvSpPr>
            <a:spLocks noGrp="1"/>
          </p:cNvSpPr>
          <p:nvPr>
            <p:ph type="title"/>
          </p:nvPr>
        </p:nvSpPr>
        <p:spPr>
          <a:xfrm>
            <a:off x="1" y="-249299"/>
            <a:ext cx="30275212" cy="6994041"/>
          </a:xfrm>
        </p:spPr>
        <p:txBody>
          <a:bodyPr/>
          <a:lstStyle/>
          <a:p>
            <a:r>
              <a:rPr lang="en-US" b="1" spc="35" dirty="0">
                <a:effectLst/>
                <a:latin typeface="+mj-lt"/>
                <a:ea typeface="Calibri" panose="020F0502020204030204" pitchFamily="34" charset="0"/>
                <a:cs typeface="Poppins SemiBold" panose="00000700000000000000" pitchFamily="2" charset="0"/>
              </a:rPr>
              <a:t>Optimizing the delivery of </a:t>
            </a:r>
            <a:r>
              <a:rPr lang="en-US" b="1" spc="35" dirty="0" err="1">
                <a:effectLst/>
                <a:latin typeface="+mj-lt"/>
                <a:ea typeface="Calibri" panose="020F0502020204030204" pitchFamily="34" charset="0"/>
                <a:cs typeface="Poppins SemiBold" panose="00000700000000000000" pitchFamily="2" charset="0"/>
              </a:rPr>
              <a:t>PrEP</a:t>
            </a:r>
            <a:r>
              <a:rPr lang="en-US" b="1" spc="35" dirty="0">
                <a:effectLst/>
                <a:latin typeface="+mj-lt"/>
                <a:ea typeface="Calibri" panose="020F0502020204030204" pitchFamily="34" charset="0"/>
                <a:cs typeface="Poppins SemiBold" panose="00000700000000000000" pitchFamily="2" charset="0"/>
              </a:rPr>
              <a:t> choice through a multi-country quality improvement collaborative approach</a:t>
            </a:r>
            <a:br>
              <a:rPr lang="en-US" b="1" spc="35" dirty="0">
                <a:effectLst/>
                <a:latin typeface="+mj-lt"/>
                <a:ea typeface="Calibri" panose="020F0502020204030204" pitchFamily="34" charset="0"/>
                <a:cs typeface="Poppins SemiBold" panose="00000700000000000000" pitchFamily="2" charset="0"/>
              </a:rPr>
            </a:br>
            <a:br>
              <a:rPr lang="en-US" b="1" spc="35" dirty="0">
                <a:effectLst/>
                <a:latin typeface="+mj-lt"/>
                <a:ea typeface="Calibri" panose="020F0502020204030204" pitchFamily="34" charset="0"/>
                <a:cs typeface="Times New Roman" panose="02020603050405020304" pitchFamily="18" charset="0"/>
              </a:rPr>
            </a:br>
            <a:r>
              <a:rPr lang="en-US" b="0" i="0" u="none" strike="noStrike" baseline="0" dirty="0">
                <a:latin typeface="+mj-lt"/>
                <a:ea typeface="Calibri" panose="020F0502020204030204" pitchFamily="34" charset="0"/>
                <a:cs typeface="Calibri" panose="020F0502020204030204" pitchFamily="34" charset="0"/>
              </a:rPr>
              <a:t>J. Murungu¹ , E. Irungu² , C. Owino³ , E. Govha</a:t>
            </a:r>
            <a:r>
              <a:rPr lang="en-US" b="0" i="0" u="none" strike="noStrike" baseline="30000" dirty="0">
                <a:latin typeface="+mj-lt"/>
                <a:ea typeface="Calibri" panose="020F0502020204030204" pitchFamily="34" charset="0"/>
                <a:cs typeface="Calibri" panose="020F0502020204030204" pitchFamily="34" charset="0"/>
              </a:rPr>
              <a:t>4</a:t>
            </a:r>
            <a:r>
              <a:rPr lang="en-US" b="0" i="0" u="none" strike="noStrike" baseline="0" dirty="0">
                <a:latin typeface="+mj-lt"/>
                <a:ea typeface="Calibri" panose="020F0502020204030204" pitchFamily="34" charset="0"/>
                <a:cs typeface="Calibri" panose="020F0502020204030204" pitchFamily="34" charset="0"/>
              </a:rPr>
              <a:t> , I. </a:t>
            </a:r>
            <a:r>
              <a:rPr lang="en-US" b="0" i="0" u="none" strike="noStrike" baseline="0" dirty="0" err="1">
                <a:latin typeface="+mj-lt"/>
                <a:ea typeface="Calibri" panose="020F0502020204030204" pitchFamily="34" charset="0"/>
                <a:cs typeface="Calibri" panose="020F0502020204030204" pitchFamily="34" charset="0"/>
              </a:rPr>
              <a:t>Segawa</a:t>
            </a:r>
            <a:r>
              <a:rPr lang="en-US" b="0" i="0" u="none" strike="noStrike" baseline="0" dirty="0">
                <a:latin typeface="+mj-lt"/>
                <a:ea typeface="Calibri" panose="020F0502020204030204" pitchFamily="34" charset="0"/>
                <a:cs typeface="Calibri" panose="020F0502020204030204" pitchFamily="34" charset="0"/>
              </a:rPr>
              <a:t> </a:t>
            </a:r>
            <a:r>
              <a:rPr lang="en-US" b="0" i="0" u="none" strike="noStrike" baseline="30000" dirty="0">
                <a:latin typeface="+mj-lt"/>
                <a:ea typeface="Calibri" panose="020F0502020204030204" pitchFamily="34" charset="0"/>
                <a:cs typeface="Calibri" panose="020F0502020204030204" pitchFamily="34" charset="0"/>
              </a:rPr>
              <a:t>5</a:t>
            </a:r>
            <a:r>
              <a:rPr lang="en-US" b="0" i="0" u="none" strike="noStrike" baseline="0" dirty="0">
                <a:latin typeface="+mj-lt"/>
                <a:ea typeface="Calibri" panose="020F0502020204030204" pitchFamily="34" charset="0"/>
                <a:cs typeface="Calibri" panose="020F0502020204030204" pitchFamily="34" charset="0"/>
              </a:rPr>
              <a:t>, M. Kubutu</a:t>
            </a:r>
            <a:r>
              <a:rPr lang="en-US" b="0" i="0" u="none" strike="noStrike" baseline="30000" dirty="0">
                <a:latin typeface="+mj-lt"/>
                <a:ea typeface="Calibri" panose="020F0502020204030204" pitchFamily="34" charset="0"/>
                <a:cs typeface="Calibri" panose="020F0502020204030204" pitchFamily="34" charset="0"/>
              </a:rPr>
              <a:t>6</a:t>
            </a:r>
            <a:r>
              <a:rPr lang="en-US" b="0" i="0" u="none" strike="noStrike" baseline="0" dirty="0">
                <a:latin typeface="+mj-lt"/>
                <a:ea typeface="Calibri" panose="020F0502020204030204" pitchFamily="34" charset="0"/>
                <a:cs typeface="Calibri" panose="020F0502020204030204" pitchFamily="34" charset="0"/>
              </a:rPr>
              <a:t> , M. Inimah</a:t>
            </a:r>
            <a:r>
              <a:rPr lang="en-US" b="0" baseline="30000" dirty="0">
                <a:latin typeface="+mj-lt"/>
                <a:ea typeface="Calibri" panose="020F0502020204030204" pitchFamily="34" charset="0"/>
                <a:cs typeface="Calibri" panose="020F0502020204030204" pitchFamily="34" charset="0"/>
              </a:rPr>
              <a:t>7</a:t>
            </a:r>
            <a:r>
              <a:rPr lang="en-US" b="0" i="0" u="none" strike="noStrike" baseline="0" dirty="0">
                <a:latin typeface="+mj-lt"/>
                <a:ea typeface="Calibri" panose="020F0502020204030204" pitchFamily="34" charset="0"/>
                <a:cs typeface="Calibri" panose="020F0502020204030204" pitchFamily="34" charset="0"/>
              </a:rPr>
              <a:t> , M. Otieno</a:t>
            </a:r>
            <a:r>
              <a:rPr lang="en-US" b="0" baseline="30000" dirty="0">
                <a:latin typeface="+mj-lt"/>
                <a:ea typeface="Calibri" panose="020F0502020204030204" pitchFamily="34" charset="0"/>
                <a:cs typeface="Calibri" panose="020F0502020204030204" pitchFamily="34" charset="0"/>
              </a:rPr>
              <a:t>3</a:t>
            </a:r>
            <a:r>
              <a:rPr lang="en-US" b="0" i="0" u="none" strike="noStrike" baseline="0" dirty="0">
                <a:latin typeface="+mj-lt"/>
                <a:ea typeface="Calibri" panose="020F0502020204030204" pitchFamily="34" charset="0"/>
                <a:cs typeface="Calibri" panose="020F0502020204030204" pitchFamily="34" charset="0"/>
              </a:rPr>
              <a:t> , N. Ruiru</a:t>
            </a:r>
            <a:r>
              <a:rPr lang="en-US" b="0" baseline="30000" dirty="0">
                <a:latin typeface="+mj-lt"/>
                <a:ea typeface="Calibri" panose="020F0502020204030204" pitchFamily="34" charset="0"/>
                <a:cs typeface="Calibri" panose="020F0502020204030204" pitchFamily="34" charset="0"/>
              </a:rPr>
              <a:t>3</a:t>
            </a:r>
            <a:r>
              <a:rPr lang="en-US" b="0" i="0" u="none" strike="noStrike" baseline="0" dirty="0">
                <a:latin typeface="+mj-lt"/>
                <a:ea typeface="Calibri" panose="020F0502020204030204" pitchFamily="34" charset="0"/>
                <a:cs typeface="Calibri" panose="020F0502020204030204" pitchFamily="34" charset="0"/>
              </a:rPr>
              <a:t>, N. Rakhmanova</a:t>
            </a:r>
            <a:r>
              <a:rPr lang="en-US" b="0" i="0" u="none" strike="noStrike" baseline="30000" dirty="0">
                <a:latin typeface="+mj-lt"/>
                <a:ea typeface="Calibri" panose="020F0502020204030204" pitchFamily="34" charset="0"/>
                <a:cs typeface="Calibri" panose="020F0502020204030204" pitchFamily="34" charset="0"/>
              </a:rPr>
              <a:t>8</a:t>
            </a:r>
            <a:r>
              <a:rPr lang="en-US" b="0" i="0" u="none" strike="noStrike" baseline="0" dirty="0">
                <a:latin typeface="+mj-lt"/>
                <a:ea typeface="Calibri" panose="020F0502020204030204" pitchFamily="34" charset="0"/>
                <a:cs typeface="Calibri" panose="020F0502020204030204" pitchFamily="34" charset="0"/>
              </a:rPr>
              <a:t> , N.M. Prima</a:t>
            </a:r>
            <a:r>
              <a:rPr lang="en-US" b="0" i="0" u="none" strike="noStrike" baseline="30000" dirty="0">
                <a:latin typeface="+mj-lt"/>
                <a:ea typeface="Calibri" panose="020F0502020204030204" pitchFamily="34" charset="0"/>
                <a:cs typeface="Calibri" panose="020F0502020204030204" pitchFamily="34" charset="0"/>
              </a:rPr>
              <a:t>9</a:t>
            </a:r>
            <a:r>
              <a:rPr lang="en-US" b="0" i="0" u="none" strike="noStrike" baseline="0" dirty="0">
                <a:latin typeface="+mj-lt"/>
                <a:ea typeface="Calibri" panose="020F0502020204030204" pitchFamily="34" charset="0"/>
                <a:cs typeface="Calibri" panose="020F0502020204030204" pitchFamily="34" charset="0"/>
              </a:rPr>
              <a:t> , O. Freda</a:t>
            </a:r>
            <a:r>
              <a:rPr lang="en-US" b="0" i="0" u="none" strike="noStrike" baseline="30000" dirty="0">
                <a:latin typeface="+mj-lt"/>
                <a:ea typeface="Calibri" panose="020F0502020204030204" pitchFamily="34" charset="0"/>
                <a:cs typeface="Calibri" panose="020F0502020204030204" pitchFamily="34" charset="0"/>
              </a:rPr>
              <a:t>10</a:t>
            </a:r>
            <a:r>
              <a:rPr lang="en-US" b="0" i="0" u="none" strike="noStrike" baseline="0" dirty="0">
                <a:latin typeface="+mj-lt"/>
                <a:ea typeface="Calibri" panose="020F0502020204030204" pitchFamily="34" charset="0"/>
                <a:cs typeface="Calibri" panose="020F0502020204030204" pitchFamily="34" charset="0"/>
              </a:rPr>
              <a:t> , R.</a:t>
            </a:r>
            <a:r>
              <a:rPr lang="de-DE" b="0" i="0" u="none" strike="noStrike" baseline="0" dirty="0">
                <a:latin typeface="+mj-lt"/>
                <a:ea typeface="Calibri" panose="020F0502020204030204" pitchFamily="34" charset="0"/>
                <a:cs typeface="Calibri" panose="020F0502020204030204" pitchFamily="34" charset="0"/>
              </a:rPr>
              <a:t>Wilcher </a:t>
            </a:r>
            <a:r>
              <a:rPr lang="de-DE" b="0" i="0" u="none" strike="noStrike" baseline="30000" dirty="0">
                <a:latin typeface="+mj-lt"/>
                <a:ea typeface="Calibri" panose="020F0502020204030204" pitchFamily="34" charset="0"/>
                <a:cs typeface="Calibri" panose="020F0502020204030204" pitchFamily="34" charset="0"/>
              </a:rPr>
              <a:t>8</a:t>
            </a:r>
            <a:r>
              <a:rPr lang="de-DE" b="0" i="0" u="none" strike="noStrike" baseline="0" dirty="0">
                <a:latin typeface="+mj-lt"/>
                <a:ea typeface="Calibri" panose="020F0502020204030204" pitchFamily="34" charset="0"/>
                <a:cs typeface="Calibri" panose="020F0502020204030204" pitchFamily="34" charset="0"/>
              </a:rPr>
              <a:t>, S. Salinger</a:t>
            </a:r>
            <a:r>
              <a:rPr lang="de-DE" b="0" i="0" u="none" strike="noStrike" baseline="30000" dirty="0">
                <a:latin typeface="+mj-lt"/>
                <a:ea typeface="Calibri" panose="020F0502020204030204" pitchFamily="34" charset="0"/>
                <a:cs typeface="Calibri" panose="020F0502020204030204" pitchFamily="34" charset="0"/>
              </a:rPr>
              <a:t>11</a:t>
            </a:r>
            <a:r>
              <a:rPr lang="de-DE" b="0" i="0" u="none" strike="noStrike" baseline="0" dirty="0">
                <a:latin typeface="+mj-lt"/>
                <a:ea typeface="Calibri" panose="020F0502020204030204" pitchFamily="34" charset="0"/>
                <a:cs typeface="Calibri" panose="020F0502020204030204" pitchFamily="34" charset="0"/>
              </a:rPr>
              <a:t> , T. Gwande</a:t>
            </a:r>
            <a:r>
              <a:rPr lang="de-DE" b="0" i="0" u="none" strike="noStrike" baseline="30000" dirty="0">
                <a:latin typeface="+mj-lt"/>
                <a:ea typeface="Calibri" panose="020F0502020204030204" pitchFamily="34" charset="0"/>
                <a:cs typeface="Calibri" panose="020F0502020204030204" pitchFamily="34" charset="0"/>
              </a:rPr>
              <a:t>12</a:t>
            </a:r>
            <a:br>
              <a:rPr lang="de-DE" b="0" i="0" u="none" strike="noStrike" baseline="0" dirty="0">
                <a:latin typeface="+mj-lt"/>
                <a:ea typeface="Calibri" panose="020F0502020204030204" pitchFamily="34" charset="0"/>
                <a:cs typeface="Calibri" panose="020F0502020204030204" pitchFamily="34" charset="0"/>
              </a:rPr>
            </a:br>
            <a:r>
              <a:rPr lang="de-DE" b="0" i="0" u="none" strike="noStrike" baseline="0" dirty="0">
                <a:latin typeface="+mj-lt"/>
                <a:ea typeface="Calibri" panose="020F0502020204030204" pitchFamily="34" charset="0"/>
                <a:cs typeface="Calibri" panose="020F0502020204030204" pitchFamily="34" charset="0"/>
              </a:rPr>
              <a:t>1. </a:t>
            </a:r>
            <a:r>
              <a:rPr lang="en-US" b="0" i="0" u="none" strike="noStrike" baseline="0" dirty="0">
                <a:latin typeface="+mj-lt"/>
                <a:ea typeface="Calibri" panose="020F0502020204030204" pitchFamily="34" charset="0"/>
                <a:cs typeface="Calibri" panose="020F0502020204030204" pitchFamily="34" charset="0"/>
              </a:rPr>
              <a:t>Pangaea Zimbabwe, Harare, Zimbabwe, 2. Jhpiego, Nairobi, Kenya, 3. LVCT Health, Nairobi, Kenya, 4. Zimbabwe Ministry of Health and Child 7. MOH Kenya, Nairobi, Kenya, 8. FHI 360, Durham, United States, 9. TASO, Kampala, Uganda, 10. Wits RHI, Johannesburg, South Africa, 11. FHI 360, Washington D.C., United </a:t>
            </a:r>
            <a:r>
              <a:rPr lang="en-US" b="0" i="0" u="none" strike="noStrike" baseline="0" dirty="0" err="1">
                <a:latin typeface="+mj-lt"/>
                <a:ea typeface="Calibri" panose="020F0502020204030204" pitchFamily="34" charset="0"/>
                <a:cs typeface="Calibri" panose="020F0502020204030204" pitchFamily="34" charset="0"/>
              </a:rPr>
              <a:t>S</a:t>
            </a:r>
            <a:r>
              <a:rPr lang="en-US" b="0" dirty="0" err="1">
                <a:latin typeface="+mj-lt"/>
                <a:ea typeface="Calibri" panose="020F0502020204030204" pitchFamily="34" charset="0"/>
                <a:cs typeface="Calibri" panose="020F0502020204030204" pitchFamily="34" charset="0"/>
              </a:rPr>
              <a:t>Care</a:t>
            </a:r>
            <a:r>
              <a:rPr lang="en-US" b="0" dirty="0">
                <a:latin typeface="+mj-lt"/>
                <a:ea typeface="Calibri" panose="020F0502020204030204" pitchFamily="34" charset="0"/>
                <a:cs typeface="Calibri" panose="020F0502020204030204" pitchFamily="34" charset="0"/>
              </a:rPr>
              <a:t>, Harare, Zimbabwe, 5. FHI 360, Kampala, Uganda, 6. Jhpiego, Maseru, Lesotho, </a:t>
            </a:r>
            <a:r>
              <a:rPr lang="en-US" b="0" i="0" u="none" strike="noStrike" baseline="0" dirty="0" err="1">
                <a:latin typeface="+mj-lt"/>
                <a:ea typeface="Calibri" panose="020F0502020204030204" pitchFamily="34" charset="0"/>
                <a:cs typeface="Calibri" panose="020F0502020204030204" pitchFamily="34" charset="0"/>
              </a:rPr>
              <a:t>tates</a:t>
            </a:r>
            <a:r>
              <a:rPr lang="en-US" b="0" i="0" u="none" strike="noStrike" baseline="0" dirty="0">
                <a:latin typeface="+mj-lt"/>
                <a:ea typeface="Calibri" panose="020F0502020204030204" pitchFamily="34" charset="0"/>
                <a:cs typeface="Calibri" panose="020F0502020204030204" pitchFamily="34" charset="0"/>
              </a:rPr>
              <a:t>, 12. Jhpiego, Windhoek, Namibia</a:t>
            </a:r>
            <a:endParaRPr lang="en-GB" dirty="0">
              <a:latin typeface="+mj-lt"/>
            </a:endParaRPr>
          </a:p>
        </p:txBody>
      </p:sp>
      <p:sp>
        <p:nvSpPr>
          <p:cNvPr id="26" name="Text Box 4">
            <a:extLst>
              <a:ext uri="{FF2B5EF4-FFF2-40B4-BE49-F238E27FC236}">
                <a16:creationId xmlns:a16="http://schemas.microsoft.com/office/drawing/2014/main" id="{99EAFF80-8B8A-3EBE-DED8-5E8D606821C6}"/>
              </a:ext>
            </a:extLst>
          </p:cNvPr>
          <p:cNvSpPr txBox="1">
            <a:spLocks noChangeArrowheads="1"/>
          </p:cNvSpPr>
          <p:nvPr/>
        </p:nvSpPr>
        <p:spPr bwMode="auto">
          <a:xfrm>
            <a:off x="8361263" y="7217227"/>
            <a:ext cx="6481763" cy="32983121"/>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14870" tIns="14870" rIns="14870" bIns="14870" numCol="1" anchor="t" anchorCtr="0" compatLnSpc="1">
            <a:prstTxWarp prst="textNoShape">
              <a:avLst/>
            </a:prstTxWarp>
          </a:bodyPr>
          <a:lstStyle/>
          <a:p>
            <a:pPr defTabSz="371736" eaLnBrk="0" fontAlgn="base" hangingPunct="0">
              <a:lnSpc>
                <a:spcPct val="120000"/>
              </a:lnSpc>
              <a:spcBef>
                <a:spcPct val="0"/>
              </a:spcBef>
              <a:spcAft>
                <a:spcPct val="0"/>
              </a:spcAft>
            </a:pPr>
            <a:r>
              <a:rPr lang="en-US" altLang="en-US" sz="3200" b="1" dirty="0">
                <a:solidFill>
                  <a:srgbClr val="006666"/>
                </a:solidFill>
                <a:ea typeface="IAS Ribbon Sans Bold" pitchFamily="2" charset="0"/>
                <a:cs typeface="Poppins SemiBold" panose="00000700000000000000" pitchFamily="2" charset="0"/>
              </a:rPr>
              <a:t>Methods</a:t>
            </a:r>
          </a:p>
          <a:p>
            <a:pPr defTabSz="371736" eaLnBrk="0" fontAlgn="base" hangingPunct="0">
              <a:lnSpc>
                <a:spcPct val="120000"/>
              </a:lnSpc>
              <a:spcBef>
                <a:spcPct val="0"/>
              </a:spcBef>
              <a:spcAft>
                <a:spcPct val="0"/>
              </a:spcAft>
            </a:pPr>
            <a:r>
              <a:rPr lang="en-US" altLang="en-US" sz="2000" dirty="0">
                <a:ea typeface="Calibri" panose="020F0502020204030204" pitchFamily="34" charset="0"/>
                <a:cs typeface="Calibri" panose="020F0502020204030204" pitchFamily="34" charset="0"/>
              </a:rPr>
              <a:t>Directed by a cross-country QIC faculty, key stakeholders in each country have adopted a QI charter outlining the aim, objectives, and measurement system of the QIC. Core objectives are increasing informed choice for </a:t>
            </a:r>
            <a:r>
              <a:rPr lang="en-US" altLang="en-US" sz="2000" dirty="0" err="1">
                <a:ea typeface="Calibri" panose="020F0502020204030204" pitchFamily="34" charset="0"/>
                <a:cs typeface="Calibri" panose="020F0502020204030204" pitchFamily="34" charset="0"/>
              </a:rPr>
              <a:t>PrEP</a:t>
            </a:r>
            <a:r>
              <a:rPr lang="en-US" altLang="en-US" sz="2000" dirty="0">
                <a:ea typeface="Calibri" panose="020F0502020204030204" pitchFamily="34" charset="0"/>
                <a:cs typeface="Calibri" panose="020F0502020204030204" pitchFamily="34" charset="0"/>
              </a:rPr>
              <a:t>, improving </a:t>
            </a:r>
            <a:r>
              <a:rPr lang="en-US" altLang="en-US" sz="2000" dirty="0" err="1">
                <a:ea typeface="Calibri" panose="020F0502020204030204" pitchFamily="34" charset="0"/>
                <a:cs typeface="Calibri" panose="020F0502020204030204" pitchFamily="34" charset="0"/>
              </a:rPr>
              <a:t>PrEP</a:t>
            </a:r>
            <a:r>
              <a:rPr lang="en-US" altLang="en-US" sz="2000" dirty="0">
                <a:ea typeface="Calibri" panose="020F0502020204030204" pitchFamily="34" charset="0"/>
                <a:cs typeface="Calibri" panose="020F0502020204030204" pitchFamily="34" charset="0"/>
              </a:rPr>
              <a:t> continuation, and fostering positive client experiences through a multitude of indicators (e.g., waiting time, privacy, respectful treatment by providers, and more). Multidisciplinary QI teams from each CATALYST facility are trained in QI methods, and QI coaches support the teams to identify service delivery gaps and begin testing change ideas using Plan-Do-Study-Act (PDSA) cycles. Performance is measured through weekly and monthly run charts, and testing change ideas is documented in coaching reports. In-country learning sessions and cross-country </a:t>
            </a:r>
            <a:r>
              <a:rPr lang="en-US" altLang="en-US" sz="2000" dirty="0" err="1">
                <a:ea typeface="Calibri" panose="020F0502020204030204" pitchFamily="34" charset="0"/>
                <a:cs typeface="Calibri" panose="020F0502020204030204" pitchFamily="34" charset="0"/>
              </a:rPr>
              <a:t>PrEP</a:t>
            </a:r>
            <a:r>
              <a:rPr lang="en-US" altLang="en-US" sz="2000" dirty="0">
                <a:ea typeface="Calibri" panose="020F0502020204030204" pitchFamily="34" charset="0"/>
                <a:cs typeface="Calibri" panose="020F0502020204030204" pitchFamily="34" charset="0"/>
              </a:rPr>
              <a:t> exchange sessions are held bi-annually to exchange experiences across sites and countries, identify solutions to common challenges, and plan for subsequent action periods. Bi-annual QI briefs serve as a data source for the CATALYST process evaluation, and several cross-country learning sessions are a forum for site teams from across all CATALYST countries to learn from one another.</a:t>
            </a:r>
          </a:p>
          <a:p>
            <a:pPr defTabSz="371736" eaLnBrk="0" fontAlgn="base" hangingPunct="0">
              <a:lnSpc>
                <a:spcPct val="120000"/>
              </a:lnSpc>
              <a:spcBef>
                <a:spcPct val="0"/>
              </a:spcBef>
              <a:spcAft>
                <a:spcPct val="0"/>
              </a:spcAft>
            </a:pPr>
            <a:endParaRPr lang="en-US" altLang="en-US" sz="2000" dirty="0">
              <a:solidFill>
                <a:srgbClr val="000000"/>
              </a:solidFill>
            </a:endParaRPr>
          </a:p>
        </p:txBody>
      </p:sp>
      <p:sp>
        <p:nvSpPr>
          <p:cNvPr id="27" name="Text Box 4">
            <a:extLst>
              <a:ext uri="{FF2B5EF4-FFF2-40B4-BE49-F238E27FC236}">
                <a16:creationId xmlns:a16="http://schemas.microsoft.com/office/drawing/2014/main" id="{5F433A92-A25A-5922-74A4-7CBADBD73203}"/>
              </a:ext>
            </a:extLst>
          </p:cNvPr>
          <p:cNvSpPr txBox="1">
            <a:spLocks noChangeArrowheads="1"/>
          </p:cNvSpPr>
          <p:nvPr/>
        </p:nvSpPr>
        <p:spPr bwMode="auto">
          <a:xfrm>
            <a:off x="15497176" y="7217228"/>
            <a:ext cx="6481762" cy="32983120"/>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14870" tIns="14870" rIns="14870" bIns="14870" numCol="1" anchor="t" anchorCtr="0" compatLnSpc="1">
            <a:prstTxWarp prst="textNoShape">
              <a:avLst/>
            </a:prstTxWarp>
          </a:bodyPr>
          <a:lstStyle/>
          <a:p>
            <a:pPr defTabSz="371736" eaLnBrk="0" fontAlgn="base" hangingPunct="0">
              <a:lnSpc>
                <a:spcPct val="120000"/>
              </a:lnSpc>
              <a:spcBef>
                <a:spcPct val="0"/>
              </a:spcBef>
              <a:spcAft>
                <a:spcPct val="0"/>
              </a:spcAft>
            </a:pPr>
            <a:r>
              <a:rPr lang="en-US" altLang="en-US" sz="3200" b="1" dirty="0">
                <a:solidFill>
                  <a:srgbClr val="006666"/>
                </a:solidFill>
                <a:latin typeface="+mj-lt"/>
                <a:ea typeface="IAS Ribbon Sans Bold" pitchFamily="2" charset="0"/>
                <a:cs typeface="Poppins SemiBold" panose="00000700000000000000" pitchFamily="2" charset="0"/>
              </a:rPr>
              <a:t>Results</a:t>
            </a:r>
          </a:p>
          <a:p>
            <a:pPr defTabSz="371736" eaLnBrk="0" fontAlgn="base" hangingPunct="0">
              <a:lnSpc>
                <a:spcPct val="120000"/>
              </a:lnSpc>
              <a:spcBef>
                <a:spcPct val="0"/>
              </a:spcBef>
              <a:spcAft>
                <a:spcPct val="0"/>
              </a:spcAft>
            </a:pPr>
            <a:r>
              <a:rPr lang="en-US" sz="2000" dirty="0">
                <a:ea typeface="Calibri" panose="020F0502020204030204" pitchFamily="34" charset="0"/>
                <a:cs typeface="Calibri" panose="020F0502020204030204" pitchFamily="34" charset="0"/>
              </a:rPr>
              <a:t>Stakeholder engagement, including with Ministries of Health, implementing partners and </a:t>
            </a:r>
            <a:r>
              <a:rPr lang="en-US" sz="2000" dirty="0" err="1">
                <a:ea typeface="Calibri" panose="020F0502020204030204" pitchFamily="34" charset="0"/>
                <a:cs typeface="Calibri" panose="020F0502020204030204" pitchFamily="34" charset="0"/>
              </a:rPr>
              <a:t>PrEP</a:t>
            </a:r>
            <a:r>
              <a:rPr lang="en-US" sz="2000" dirty="0">
                <a:ea typeface="Calibri" panose="020F0502020204030204" pitchFamily="34" charset="0"/>
                <a:cs typeface="Calibri" panose="020F0502020204030204" pitchFamily="34" charset="0"/>
              </a:rPr>
              <a:t> users, during the development of the QI charter was critical for buy-in and building motivation to implement the multi-country QIC. QI teams require consistent in-person and virtual QI coaching to stay on track with testing change ideas and documenting PDSA cycles. QI change ideas have focused mainly on redesigning client flow, improving access to </a:t>
            </a:r>
            <a:r>
              <a:rPr lang="en-US" sz="2000" dirty="0" err="1">
                <a:ea typeface="Calibri" panose="020F0502020204030204" pitchFamily="34" charset="0"/>
                <a:cs typeface="Calibri" panose="020F0502020204030204" pitchFamily="34" charset="0"/>
              </a:rPr>
              <a:t>PrEP</a:t>
            </a:r>
            <a:r>
              <a:rPr lang="en-US" sz="2000" dirty="0">
                <a:ea typeface="Calibri" panose="020F0502020204030204" pitchFamily="34" charset="0"/>
                <a:cs typeface="Calibri" panose="020F0502020204030204" pitchFamily="34" charset="0"/>
              </a:rPr>
              <a:t> through multiple clinic entry points, enhancing </a:t>
            </a:r>
            <a:r>
              <a:rPr lang="en-US" sz="2000" dirty="0" err="1">
                <a:ea typeface="Calibri" panose="020F0502020204030204" pitchFamily="34" charset="0"/>
                <a:cs typeface="Calibri" panose="020F0502020204030204" pitchFamily="34" charset="0"/>
              </a:rPr>
              <a:t>PrEP</a:t>
            </a:r>
            <a:r>
              <a:rPr lang="en-US" sz="2000" dirty="0">
                <a:ea typeface="Calibri" panose="020F0502020204030204" pitchFamily="34" charset="0"/>
                <a:cs typeface="Calibri" panose="020F0502020204030204" pitchFamily="34" charset="0"/>
              </a:rPr>
              <a:t> literacy through group health education prior to individual counseling, and creating appointment reminder systems to sustain engagement of </a:t>
            </a:r>
            <a:r>
              <a:rPr lang="en-US" sz="2000" dirty="0" err="1">
                <a:ea typeface="Calibri" panose="020F0502020204030204" pitchFamily="34" charset="0"/>
                <a:cs typeface="Calibri" panose="020F0502020204030204" pitchFamily="34" charset="0"/>
              </a:rPr>
              <a:t>PrEP</a:t>
            </a:r>
            <a:r>
              <a:rPr lang="en-US" sz="2000" dirty="0">
                <a:ea typeface="Calibri" panose="020F0502020204030204" pitchFamily="34" charset="0"/>
                <a:cs typeface="Calibri" panose="020F0502020204030204" pitchFamily="34" charset="0"/>
              </a:rPr>
              <a:t> clients. QI teams in the participating facilities have embraced the QIC as a tool for refining the service delivery package and improving </a:t>
            </a:r>
            <a:r>
              <a:rPr lang="en-US" sz="2000" dirty="0" err="1">
                <a:ea typeface="Calibri" panose="020F0502020204030204" pitchFamily="34" charset="0"/>
                <a:cs typeface="Calibri" panose="020F0502020204030204" pitchFamily="34" charset="0"/>
              </a:rPr>
              <a:t>PrEP</a:t>
            </a:r>
            <a:r>
              <a:rPr lang="en-US" sz="2000" dirty="0">
                <a:ea typeface="Calibri" panose="020F0502020204030204" pitchFamily="34" charset="0"/>
                <a:cs typeface="Calibri" panose="020F0502020204030204" pitchFamily="34" charset="0"/>
              </a:rPr>
              <a:t> services overall but integrating QI refresher trainings into coaching visits and holding frequent learning sessions are needed to help teams master QI methodology. </a:t>
            </a:r>
            <a:endParaRPr lang="en-US" altLang="en-US" sz="2000" dirty="0">
              <a:ea typeface="Calibri" panose="020F0502020204030204" pitchFamily="34" charset="0"/>
              <a:cs typeface="Calibri" panose="020F0502020204030204" pitchFamily="34" charset="0"/>
            </a:endParaRPr>
          </a:p>
          <a:p>
            <a:pPr algn="just" defTabSz="371736" eaLnBrk="0" fontAlgn="base" hangingPunct="0">
              <a:lnSpc>
                <a:spcPct val="120000"/>
              </a:lnSpc>
              <a:spcBef>
                <a:spcPct val="0"/>
              </a:spcBef>
              <a:spcAft>
                <a:spcPct val="0"/>
              </a:spcAft>
            </a:pPr>
            <a:endParaRPr lang="en-US" altLang="en-US" sz="2000" dirty="0">
              <a:ea typeface="IAS Ribbon Sans Regular" pitchFamily="2" charset="0"/>
            </a:endParaRPr>
          </a:p>
        </p:txBody>
      </p:sp>
      <p:sp>
        <p:nvSpPr>
          <p:cNvPr id="28" name="Text Box 4">
            <a:extLst>
              <a:ext uri="{FF2B5EF4-FFF2-40B4-BE49-F238E27FC236}">
                <a16:creationId xmlns:a16="http://schemas.microsoft.com/office/drawing/2014/main" id="{BB8A6B40-9061-150B-9587-CD47E26D1198}"/>
              </a:ext>
            </a:extLst>
          </p:cNvPr>
          <p:cNvSpPr txBox="1">
            <a:spLocks noChangeArrowheads="1"/>
          </p:cNvSpPr>
          <p:nvPr/>
        </p:nvSpPr>
        <p:spPr bwMode="auto">
          <a:xfrm>
            <a:off x="22698075" y="7217229"/>
            <a:ext cx="6445249" cy="32983120"/>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14870" tIns="14870" rIns="14870" bIns="14870" numCol="1" anchor="t" anchorCtr="0" compatLnSpc="1">
            <a:prstTxWarp prst="textNoShape">
              <a:avLst/>
            </a:prstTxWarp>
          </a:bodyPr>
          <a:lstStyle/>
          <a:p>
            <a:pPr algn="just" defTabSz="371736" eaLnBrk="0" fontAlgn="base" hangingPunct="0">
              <a:lnSpc>
                <a:spcPct val="120000"/>
              </a:lnSpc>
              <a:spcBef>
                <a:spcPct val="0"/>
              </a:spcBef>
              <a:spcAft>
                <a:spcPct val="0"/>
              </a:spcAft>
            </a:pPr>
            <a:r>
              <a:rPr lang="en-US" altLang="en-US" sz="2800" b="1" dirty="0">
                <a:solidFill>
                  <a:srgbClr val="006666"/>
                </a:solidFill>
                <a:latin typeface="+mj-lt"/>
                <a:ea typeface="IAS Ribbon Sans Bold" pitchFamily="2" charset="0"/>
                <a:cs typeface="Poppins SemiBold" panose="00000700000000000000" pitchFamily="2" charset="0"/>
              </a:rPr>
              <a:t>Conclusion</a:t>
            </a:r>
          </a:p>
          <a:p>
            <a:pPr defTabSz="371736" eaLnBrk="0" fontAlgn="base" hangingPunct="0">
              <a:lnSpc>
                <a:spcPct val="120000"/>
              </a:lnSpc>
              <a:spcBef>
                <a:spcPct val="0"/>
              </a:spcBef>
              <a:spcAft>
                <a:spcPct val="0"/>
              </a:spcAft>
            </a:pPr>
            <a:r>
              <a:rPr lang="en-US" sz="2000" dirty="0">
                <a:latin typeface="Calibri" panose="020F0502020204030204" pitchFamily="34" charset="0"/>
                <a:ea typeface="Calibri" panose="020F0502020204030204" pitchFamily="34" charset="0"/>
                <a:cs typeface="Calibri" panose="020F0502020204030204" pitchFamily="34" charset="0"/>
              </a:rPr>
              <a:t>The multi-country QIC fosters collaboration, innovation, and shared learning towards the development of a contextualized and scalable Enhanced Service Delivery Package for </a:t>
            </a:r>
            <a:r>
              <a:rPr lang="en-US" sz="2000" dirty="0" err="1">
                <a:latin typeface="Calibri" panose="020F0502020204030204" pitchFamily="34" charset="0"/>
                <a:ea typeface="Calibri" panose="020F0502020204030204" pitchFamily="34" charset="0"/>
                <a:cs typeface="Calibri" panose="020F0502020204030204" pitchFamily="34" charset="0"/>
              </a:rPr>
              <a:t>PrEP</a:t>
            </a:r>
            <a:r>
              <a:rPr lang="en-US" sz="2000" dirty="0">
                <a:latin typeface="Calibri" panose="020F0502020204030204" pitchFamily="34" charset="0"/>
                <a:ea typeface="Calibri" panose="020F0502020204030204" pitchFamily="34" charset="0"/>
                <a:cs typeface="Calibri" panose="020F0502020204030204" pitchFamily="34" charset="0"/>
              </a:rPr>
              <a:t> choice. Quality improvement is a promising strategy for adapting and improving system performance to deliver multiple </a:t>
            </a:r>
            <a:r>
              <a:rPr lang="en-US" sz="2000" dirty="0" err="1">
                <a:latin typeface="Calibri" panose="020F0502020204030204" pitchFamily="34" charset="0"/>
                <a:ea typeface="Calibri" panose="020F0502020204030204" pitchFamily="34" charset="0"/>
                <a:cs typeface="Calibri" panose="020F0502020204030204" pitchFamily="34" charset="0"/>
              </a:rPr>
              <a:t>PrEP</a:t>
            </a:r>
            <a:r>
              <a:rPr lang="en-US" sz="2000" dirty="0">
                <a:latin typeface="Calibri" panose="020F0502020204030204" pitchFamily="34" charset="0"/>
                <a:ea typeface="Calibri" panose="020F0502020204030204" pitchFamily="34" charset="0"/>
                <a:cs typeface="Calibri" panose="020F0502020204030204" pitchFamily="34" charset="0"/>
              </a:rPr>
              <a:t> methods with a focus on making informed choice.</a:t>
            </a:r>
            <a:endParaRPr lang="en-US" altLang="en-US" sz="2000" dirty="0">
              <a:latin typeface="Calibri" panose="020F0502020204030204" pitchFamily="34" charset="0"/>
              <a:ea typeface="Calibri" panose="020F0502020204030204" pitchFamily="34" charset="0"/>
              <a:cs typeface="Calibri" panose="020F0502020204030204" pitchFamily="34" charset="0"/>
            </a:endParaRPr>
          </a:p>
          <a:p>
            <a:pPr algn="just" defTabSz="371736" eaLnBrk="0" fontAlgn="base" hangingPunct="0">
              <a:lnSpc>
                <a:spcPct val="120000"/>
              </a:lnSpc>
              <a:spcBef>
                <a:spcPct val="0"/>
              </a:spcBef>
              <a:spcAft>
                <a:spcPct val="0"/>
              </a:spcAft>
            </a:pPr>
            <a:endParaRPr lang="en-US" altLang="en-US" sz="2000" dirty="0">
              <a:ea typeface="IAS Ribbon Sans Regular" pitchFamily="2" charset="0"/>
            </a:endParaRPr>
          </a:p>
        </p:txBody>
      </p:sp>
      <p:pic>
        <p:nvPicPr>
          <p:cNvPr id="3" name="Picture 2">
            <a:extLst>
              <a:ext uri="{FF2B5EF4-FFF2-40B4-BE49-F238E27FC236}">
                <a16:creationId xmlns:a16="http://schemas.microsoft.com/office/drawing/2014/main" id="{9B54D414-7961-4C39-FB6D-7A3232D98E89}"/>
              </a:ext>
            </a:extLst>
          </p:cNvPr>
          <p:cNvPicPr>
            <a:picLocks noChangeAspect="1"/>
          </p:cNvPicPr>
          <p:nvPr/>
        </p:nvPicPr>
        <p:blipFill>
          <a:blip r:embed="rId2"/>
          <a:stretch>
            <a:fillRect/>
          </a:stretch>
        </p:blipFill>
        <p:spPr>
          <a:xfrm>
            <a:off x="1065292" y="13385502"/>
            <a:ext cx="6444586" cy="4437541"/>
          </a:xfrm>
          <a:prstGeom prst="rect">
            <a:avLst/>
          </a:prstGeom>
        </p:spPr>
      </p:pic>
      <p:pic>
        <p:nvPicPr>
          <p:cNvPr id="4" name="Picture 3">
            <a:extLst>
              <a:ext uri="{FF2B5EF4-FFF2-40B4-BE49-F238E27FC236}">
                <a16:creationId xmlns:a16="http://schemas.microsoft.com/office/drawing/2014/main" id="{268B47AF-4D7A-5DC6-F89E-BA72109298B4}"/>
              </a:ext>
            </a:extLst>
          </p:cNvPr>
          <p:cNvPicPr>
            <a:picLocks noChangeAspect="1"/>
          </p:cNvPicPr>
          <p:nvPr/>
        </p:nvPicPr>
        <p:blipFill>
          <a:blip r:embed="rId3"/>
          <a:stretch>
            <a:fillRect/>
          </a:stretch>
        </p:blipFill>
        <p:spPr>
          <a:xfrm>
            <a:off x="2020464" y="17847127"/>
            <a:ext cx="5620999" cy="499915"/>
          </a:xfrm>
          <a:prstGeom prst="rect">
            <a:avLst/>
          </a:prstGeom>
        </p:spPr>
      </p:pic>
      <p:pic>
        <p:nvPicPr>
          <p:cNvPr id="5" name="Picture 4">
            <a:extLst>
              <a:ext uri="{FF2B5EF4-FFF2-40B4-BE49-F238E27FC236}">
                <a16:creationId xmlns:a16="http://schemas.microsoft.com/office/drawing/2014/main" id="{A4C7CB14-5A5A-B833-A9A8-A3B56BC6A5F4}"/>
              </a:ext>
            </a:extLst>
          </p:cNvPr>
          <p:cNvPicPr>
            <a:picLocks noChangeAspect="1"/>
          </p:cNvPicPr>
          <p:nvPr/>
        </p:nvPicPr>
        <p:blipFill>
          <a:blip r:embed="rId4"/>
          <a:stretch>
            <a:fillRect/>
          </a:stretch>
        </p:blipFill>
        <p:spPr>
          <a:xfrm>
            <a:off x="8084128" y="17301264"/>
            <a:ext cx="6792634" cy="2468721"/>
          </a:xfrm>
          <a:prstGeom prst="rect">
            <a:avLst/>
          </a:prstGeom>
        </p:spPr>
      </p:pic>
      <p:pic>
        <p:nvPicPr>
          <p:cNvPr id="7" name="Picture 6">
            <a:extLst>
              <a:ext uri="{FF2B5EF4-FFF2-40B4-BE49-F238E27FC236}">
                <a16:creationId xmlns:a16="http://schemas.microsoft.com/office/drawing/2014/main" id="{97AB4A1D-A241-83C9-02A3-AF4AAD48C758}"/>
              </a:ext>
            </a:extLst>
          </p:cNvPr>
          <p:cNvPicPr>
            <a:picLocks noChangeAspect="1"/>
          </p:cNvPicPr>
          <p:nvPr/>
        </p:nvPicPr>
        <p:blipFill>
          <a:blip r:embed="rId5"/>
          <a:stretch>
            <a:fillRect/>
          </a:stretch>
        </p:blipFill>
        <p:spPr>
          <a:xfrm>
            <a:off x="8050392" y="21533654"/>
            <a:ext cx="6792634" cy="3658305"/>
          </a:xfrm>
          <a:prstGeom prst="rect">
            <a:avLst/>
          </a:prstGeom>
        </p:spPr>
      </p:pic>
      <p:pic>
        <p:nvPicPr>
          <p:cNvPr id="8" name="Picture 7">
            <a:extLst>
              <a:ext uri="{FF2B5EF4-FFF2-40B4-BE49-F238E27FC236}">
                <a16:creationId xmlns:a16="http://schemas.microsoft.com/office/drawing/2014/main" id="{C56DCB2A-B4B3-6F1C-0B36-EB07B09494AC}"/>
              </a:ext>
            </a:extLst>
          </p:cNvPr>
          <p:cNvPicPr>
            <a:picLocks noChangeAspect="1"/>
          </p:cNvPicPr>
          <p:nvPr/>
        </p:nvPicPr>
        <p:blipFill>
          <a:blip r:embed="rId6"/>
          <a:stretch>
            <a:fillRect/>
          </a:stretch>
        </p:blipFill>
        <p:spPr>
          <a:xfrm>
            <a:off x="10321477" y="20005100"/>
            <a:ext cx="4456562" cy="499915"/>
          </a:xfrm>
          <a:prstGeom prst="rect">
            <a:avLst/>
          </a:prstGeom>
        </p:spPr>
      </p:pic>
      <p:pic>
        <p:nvPicPr>
          <p:cNvPr id="11" name="Picture 10">
            <a:extLst>
              <a:ext uri="{FF2B5EF4-FFF2-40B4-BE49-F238E27FC236}">
                <a16:creationId xmlns:a16="http://schemas.microsoft.com/office/drawing/2014/main" id="{9DB3E481-FA9B-2213-1333-6A1D9A059EA7}"/>
              </a:ext>
            </a:extLst>
          </p:cNvPr>
          <p:cNvPicPr>
            <a:picLocks noChangeAspect="1"/>
          </p:cNvPicPr>
          <p:nvPr/>
        </p:nvPicPr>
        <p:blipFill>
          <a:blip r:embed="rId7"/>
          <a:stretch>
            <a:fillRect/>
          </a:stretch>
        </p:blipFill>
        <p:spPr>
          <a:xfrm>
            <a:off x="9627651" y="25316283"/>
            <a:ext cx="5249111" cy="597460"/>
          </a:xfrm>
          <a:prstGeom prst="rect">
            <a:avLst/>
          </a:prstGeom>
        </p:spPr>
      </p:pic>
      <p:pic>
        <p:nvPicPr>
          <p:cNvPr id="13" name="Picture 12">
            <a:extLst>
              <a:ext uri="{FF2B5EF4-FFF2-40B4-BE49-F238E27FC236}">
                <a16:creationId xmlns:a16="http://schemas.microsoft.com/office/drawing/2014/main" id="{B92C0F9B-3115-6DBF-C35F-4D70A2B0B02A}"/>
              </a:ext>
            </a:extLst>
          </p:cNvPr>
          <p:cNvPicPr>
            <a:picLocks noChangeAspect="1"/>
          </p:cNvPicPr>
          <p:nvPr/>
        </p:nvPicPr>
        <p:blipFill>
          <a:blip r:embed="rId8"/>
          <a:stretch>
            <a:fillRect/>
          </a:stretch>
        </p:blipFill>
        <p:spPr>
          <a:xfrm>
            <a:off x="15530912" y="15227473"/>
            <a:ext cx="6205103" cy="5806266"/>
          </a:xfrm>
          <a:prstGeom prst="rect">
            <a:avLst/>
          </a:prstGeom>
        </p:spPr>
      </p:pic>
      <p:pic>
        <p:nvPicPr>
          <p:cNvPr id="14" name="Picture 13">
            <a:extLst>
              <a:ext uri="{FF2B5EF4-FFF2-40B4-BE49-F238E27FC236}">
                <a16:creationId xmlns:a16="http://schemas.microsoft.com/office/drawing/2014/main" id="{B8F7FED5-C076-FA83-DA94-ED68A45093AD}"/>
              </a:ext>
            </a:extLst>
          </p:cNvPr>
          <p:cNvPicPr>
            <a:picLocks noChangeAspect="1"/>
          </p:cNvPicPr>
          <p:nvPr/>
        </p:nvPicPr>
        <p:blipFill>
          <a:blip r:embed="rId9"/>
          <a:stretch>
            <a:fillRect/>
          </a:stretch>
        </p:blipFill>
        <p:spPr>
          <a:xfrm>
            <a:off x="17312115" y="21033739"/>
            <a:ext cx="4389500" cy="499915"/>
          </a:xfrm>
          <a:prstGeom prst="rect">
            <a:avLst/>
          </a:prstGeom>
        </p:spPr>
      </p:pic>
    </p:spTree>
    <p:extLst>
      <p:ext uri="{BB962C8B-B14F-4D97-AF65-F5344CB8AC3E}">
        <p14:creationId xmlns:p14="http://schemas.microsoft.com/office/powerpoint/2010/main" val="1125118062"/>
      </p:ext>
    </p:extLst>
  </p:cSld>
  <p:clrMapOvr>
    <a:masterClrMapping/>
  </p:clrMapOvr>
</p:sld>
</file>

<file path=ppt/theme/theme1.xml><?xml version="1.0" encoding="utf-8"?>
<a:theme xmlns:a="http://schemas.openxmlformats.org/drawingml/2006/main" name="AIDS2022">
  <a:themeElements>
    <a:clrScheme name="Custom 1">
      <a:dk1>
        <a:srgbClr val="000000"/>
      </a:dk1>
      <a:lt1>
        <a:srgbClr val="FFFFFF"/>
      </a:lt1>
      <a:dk2>
        <a:srgbClr val="2D90CF"/>
      </a:dk2>
      <a:lt2>
        <a:srgbClr val="FFFFFF"/>
      </a:lt2>
      <a:accent1>
        <a:srgbClr val="2D90CF"/>
      </a:accent1>
      <a:accent2>
        <a:srgbClr val="FAB408"/>
      </a:accent2>
      <a:accent3>
        <a:srgbClr val="8A3FFC"/>
      </a:accent3>
      <a:accent4>
        <a:srgbClr val="E0001B"/>
      </a:accent4>
      <a:accent5>
        <a:srgbClr val="FF8D00"/>
      </a:accent5>
      <a:accent6>
        <a:srgbClr val="08BDBA"/>
      </a:accent6>
      <a:hlink>
        <a:srgbClr val="E0001B"/>
      </a:hlink>
      <a:folHlink>
        <a:srgbClr val="E0001B"/>
      </a:folHlink>
    </a:clrScheme>
    <a:fontScheme name="AIDS 2022 Verdana">
      <a:maj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48ABFF7-BB02-4BE5-934D-C9A4D05960CA}" vid="{F1FEF3D7-A162-4661-BA9B-742884028AB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50929fa-9806-4449-af20-7947085fa170" xsi:nil="true"/>
    <lcf76f155ced4ddcb4097134ff3c332f xmlns="94d6f257-2695-45cb-89ee-4bcbcb02e3a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BECED18BFD6BA4EB6CBA0011BA3651C" ma:contentTypeVersion="" ma:contentTypeDescription="Create a new document." ma:contentTypeScope="" ma:versionID="122084849d0f74838a1e5357439933c9">
  <xsd:schema xmlns:xsd="http://www.w3.org/2001/XMLSchema" xmlns:xs="http://www.w3.org/2001/XMLSchema" xmlns:p="http://schemas.microsoft.com/office/2006/metadata/properties" xmlns:ns2="94D6F257-2695-45CB-89EE-4BCBCB02E3AE" xmlns:ns3="250929fa-9806-4449-af20-7947085fa170" xmlns:ns4="94d6f257-2695-45cb-89ee-4bcbcb02e3ae" targetNamespace="http://schemas.microsoft.com/office/2006/metadata/properties" ma:root="true" ma:fieldsID="84ea5de4f41f9e96f9f1933d814511d2" ns2:_="" ns3:_="" ns4:_="">
    <xsd:import namespace="94D6F257-2695-45CB-89EE-4BCBCB02E3AE"/>
    <xsd:import namespace="250929fa-9806-4449-af20-7947085fa170"/>
    <xsd:import namespace="94d6f257-2695-45cb-89ee-4bcbcb02e3a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4:MediaServiceObjectDetectorVersions" minOccurs="0"/>
                <xsd:element ref="ns4:MediaLengthInSeconds" minOccurs="0"/>
                <xsd:element ref="ns4:lcf76f155ced4ddcb4097134ff3c332f" minOccurs="0"/>
                <xsd:element ref="ns3:TaxCatchAll"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D6F257-2695-45CB-89EE-4BCBCB02E3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50929fa-9806-4449-af20-7947085fa17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TaxCatchAll" ma:index="22" nillable="true" ma:displayName="Taxonomy Catch All Column" ma:hidden="true" ma:list="{d8963c6f-ee03-4b2a-8221-928f9d265193}" ma:internalName="TaxCatchAll" ma:showField="CatchAllData" ma:web="250929fa-9806-4449-af20-7947085fa17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4d6f257-2695-45cb-89ee-4bcbcb02e3ae" elementFormDefault="qualified">
    <xsd:import namespace="http://schemas.microsoft.com/office/2006/documentManagement/types"/>
    <xsd:import namespace="http://schemas.microsoft.com/office/infopath/2007/PartnerControls"/>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E166E1-0D67-4765-A799-0B5EA73CC50B}">
  <ds:schemaRefs>
    <ds:schemaRef ds:uri="http://schemas.microsoft.com/sharepoint/v3/contenttype/forms"/>
  </ds:schemaRefs>
</ds:datastoreItem>
</file>

<file path=customXml/itemProps2.xml><?xml version="1.0" encoding="utf-8"?>
<ds:datastoreItem xmlns:ds="http://schemas.openxmlformats.org/officeDocument/2006/customXml" ds:itemID="{1F1D12BB-4AF4-4E80-9852-C3A6CFD1CA41}">
  <ds:schemaRefs>
    <ds:schemaRef ds:uri="3d620d29-0ac5-4f00-a70c-a4e0f2fe31b4"/>
    <ds:schemaRef ds:uri="http://purl.org/dc/elements/1.1/"/>
    <ds:schemaRef ds:uri="http://schemas.microsoft.com/office/2006/metadata/properties"/>
    <ds:schemaRef ds:uri="059a05e1-4619-4bda-9723-d6dbb86030e5"/>
    <ds:schemaRef ds:uri="http://purl.org/dc/terms/"/>
    <ds:schemaRef ds:uri="http://schemas.openxmlformats.org/package/2006/metadata/core-properties"/>
    <ds:schemaRef ds:uri="http://schemas.microsoft.com/office/2006/documentManagement/types"/>
    <ds:schemaRef ds:uri="250929fa-9806-4449-af20-7947085fa170"/>
    <ds:schemaRef ds:uri="http://schemas.microsoft.com/office/infopath/2007/PartnerControls"/>
    <ds:schemaRef ds:uri="http://www.w3.org/XML/1998/namespace"/>
    <ds:schemaRef ds:uri="http://purl.org/dc/dcmitype/"/>
    <ds:schemaRef ds:uri="94d6f257-2695-45cb-89ee-4bcbcb02e3ae"/>
  </ds:schemaRefs>
</ds:datastoreItem>
</file>

<file path=customXml/itemProps3.xml><?xml version="1.0" encoding="utf-8"?>
<ds:datastoreItem xmlns:ds="http://schemas.openxmlformats.org/officeDocument/2006/customXml" ds:itemID="{E0BFBE57-1A48-47FF-8F4D-6F538AF454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D6F257-2695-45CB-89EE-4BCBCB02E3AE"/>
    <ds:schemaRef ds:uri="250929fa-9806-4449-af20-7947085fa170"/>
    <ds:schemaRef ds:uri="94d6f257-2695-45cb-89ee-4bcbcb02e3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HIVR4P-2024_Poster_template 1</Template>
  <TotalTime>13</TotalTime>
  <Words>700</Words>
  <Application>Microsoft Office PowerPoint</Application>
  <PresentationFormat>Custom</PresentationFormat>
  <Paragraphs>10</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IAS Ribbon Sans Bold</vt:lpstr>
      <vt:lpstr>IAS Ribbon Sans Regular</vt:lpstr>
      <vt:lpstr>Verdana</vt:lpstr>
      <vt:lpstr>AIDS2022</vt:lpstr>
      <vt:lpstr>Optimizing the delivery of PrEP choice through a multi-country quality improvement collaborative approach  J. Murungu¹ , E. Irungu² , C. Owino³ , E. Govha4 , I. Segawa 5, M. Kubutu6 , M. Inimah7 , M. Otieno3 , N. Ruiru3, N. Rakhmanova8 , N.M. Prima9 , O. Freda10 , R.Wilcher 8, S. Salinger11 , T. Gwande12 1. Pangaea Zimbabwe, Harare, Zimbabwe, 2. Jhpiego, Nairobi, Kenya, 3. LVCT Health, Nairobi, Kenya, 4. Zimbabwe Ministry of Health and Child 7. MOH Kenya, Nairobi, Kenya, 8. FHI 360, Durham, United States, 9. TASO, Kampala, Uganda, 10. Wits RHI, Johannesburg, South Africa, 11. FHI 360, Washington D.C., United SCare, Harare, Zimbabwe, 5. FHI 360, Kampala, Uganda, 6. Jhpiego, Maseru, Lesotho, tates, 12. Jhpiego, Windhoek, Namibia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Anesu Elizabeth Kurebwaseka</dc:creator>
  <cp:lastModifiedBy>Anesu Elizabeth Kurebwaseka</cp:lastModifiedBy>
  <cp:revision>1</cp:revision>
  <dcterms:created xsi:type="dcterms:W3CDTF">2024-09-06T09:52:49Z</dcterms:created>
  <dcterms:modified xsi:type="dcterms:W3CDTF">2024-09-06T10:05:59Z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0x0101004BECED18BFD6BA4EB6CBA0011BA3651C</vt:lpwstr>
  </property>
</Properties>
</file>