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Lst>
  <p:sldIdLst>
    <p:sldId id="256" r:id="rId5"/>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58EF13-BE8F-63B3-ABDD-C0167094DB29}" name="Mharadze, Tendayi (CDC/GHC/DGHT)" initials="MT(" userId="S::rfy2@cdc.gov::4c3893a8-6708-43c2-bfbb-927baadad31c" providerId="AD"/>
  <p188:author id="{F5815373-03F1-DBC9-D94B-4572571CBDB6}" name="Precious Moyo" initials="PM" userId="Precious Moyo"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D246"/>
    <a:srgbClr val="E0001B"/>
    <a:srgbClr val="E72240"/>
    <a:srgbClr val="8CCDCD"/>
    <a:srgbClr val="462D82"/>
    <a:srgbClr val="E306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354" autoAdjust="0"/>
    <p:restoredTop sz="94660"/>
  </p:normalViewPr>
  <p:slideViewPr>
    <p:cSldViewPr snapToGrid="0">
      <p:cViewPr>
        <p:scale>
          <a:sx n="33" d="100"/>
          <a:sy n="33" d="100"/>
        </p:scale>
        <p:origin x="235" y="-5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customXml" Target="../customXml/item3.xml" /><Relationship Id="rId7" Type="http://schemas.openxmlformats.org/officeDocument/2006/relationships/viewProps" Target="viewProps.xml" /><Relationship Id="rId2" Type="http://schemas.openxmlformats.org/officeDocument/2006/relationships/customXml" Target="../customXml/item2.xml" /><Relationship Id="rId1" Type="http://schemas.openxmlformats.org/officeDocument/2006/relationships/customXml" Target="../customXml/item1.xml" /><Relationship Id="rId6" Type="http://schemas.openxmlformats.org/officeDocument/2006/relationships/presProps" Target="presProps.xml" /><Relationship Id="rId5" Type="http://schemas.openxmlformats.org/officeDocument/2006/relationships/slide" Target="slides/slide1.xml" /><Relationship Id="rId10" Type="http://schemas.microsoft.com/office/2018/10/relationships/authors" Target="authors.xml" /><Relationship Id="rId4" Type="http://schemas.openxmlformats.org/officeDocument/2006/relationships/slideMaster" Target="slideMasters/slideMaster1.xml" /><Relationship Id="rId9" Type="http://schemas.openxmlformats.org/officeDocument/2006/relationships/tableStyles" Target="tableStyles.xml" /></Relationships>
</file>

<file path=ppt/diagrams/_rels/data1.xml.rels><?xml version="1.0" encoding="UTF-8" standalone="yes"?>
<Relationships xmlns="http://schemas.openxmlformats.org/package/2006/relationships"><Relationship Id="rId2" Type="http://schemas.openxmlformats.org/officeDocument/2006/relationships/image" Target="../media/image3.svg" /><Relationship Id="rId1" Type="http://schemas.openxmlformats.org/officeDocument/2006/relationships/image" Target="../media/image2.png" /></Relationships>
</file>

<file path=ppt/diagrams/_rels/drawing1.xml.rels><?xml version="1.0" encoding="UTF-8" standalone="yes"?>
<Relationships xmlns="http://schemas.openxmlformats.org/package/2006/relationships"><Relationship Id="rId2" Type="http://schemas.openxmlformats.org/officeDocument/2006/relationships/image" Target="../media/image3.svg" /><Relationship Id="rId1" Type="http://schemas.openxmlformats.org/officeDocument/2006/relationships/image" Target="../media/image2.png" /></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4B66F3-F4BF-4BE1-8CD0-6157F3F911D3}" type="doc">
      <dgm:prSet loTypeId="urn:microsoft.com/office/officeart/2005/8/layout/radial2" loCatId="relationship" qsTypeId="urn:microsoft.com/office/officeart/2005/8/quickstyle/simple4" qsCatId="simple" csTypeId="urn:microsoft.com/office/officeart/2005/8/colors/colorful5" csCatId="colorful" phldr="1"/>
      <dgm:spPr/>
      <dgm:t>
        <a:bodyPr/>
        <a:lstStyle/>
        <a:p>
          <a:endParaRPr lang="en-US"/>
        </a:p>
      </dgm:t>
    </dgm:pt>
    <dgm:pt modelId="{4902C844-5B28-4429-A3DC-B0C99A68DEB7}">
      <dgm:prSet phldrT="[Text]" custT="1"/>
      <dgm:spPr/>
      <dgm:t>
        <a:bodyPr/>
        <a:lstStyle/>
        <a:p>
          <a:endParaRPr lang="en-US" sz="2000" dirty="0"/>
        </a:p>
      </dgm:t>
    </dgm:pt>
    <dgm:pt modelId="{EAC9A2A0-0FDB-43BA-9696-4B0B211F2B01}" type="sibTrans" cxnId="{4827C744-EE32-4A9E-BD47-006E3A2A8716}">
      <dgm:prSet/>
      <dgm:spPr/>
      <dgm:t>
        <a:bodyPr/>
        <a:lstStyle/>
        <a:p>
          <a:endParaRPr lang="en-US"/>
        </a:p>
      </dgm:t>
    </dgm:pt>
    <dgm:pt modelId="{6064B3C0-4156-4C00-91A2-884D9305DC0D}" type="parTrans" cxnId="{4827C744-EE32-4A9E-BD47-006E3A2A8716}">
      <dgm:prSet/>
      <dgm:spPr/>
      <dgm:t>
        <a:bodyPr/>
        <a:lstStyle/>
        <a:p>
          <a:endParaRPr lang="en-US"/>
        </a:p>
      </dgm:t>
    </dgm:pt>
    <dgm:pt modelId="{2412C688-378B-4FC4-8D76-CBB8B80EFBB7}">
      <dgm:prSet phldrT="[Text]"/>
      <dgm:spPr>
        <a:solidFill>
          <a:srgbClr val="0070C0"/>
        </a:solidFill>
      </dgm:spPr>
      <dgm:t>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Public partners</a:t>
          </a:r>
        </a:p>
      </dgm:t>
    </dgm:pt>
    <dgm:pt modelId="{469E9BD5-2CAF-485C-BB07-03710457F495}" type="sibTrans" cxnId="{409B3FAA-EE39-4183-9B2A-29736AAD18A4}">
      <dgm:prSet/>
      <dgm:spPr/>
      <dgm:t>
        <a:bodyPr/>
        <a:lstStyle/>
        <a:p>
          <a:endParaRPr lang="en-US"/>
        </a:p>
      </dgm:t>
    </dgm:pt>
    <dgm:pt modelId="{26A7B400-5998-4D1D-B673-DF85CAD2FDD1}" type="parTrans" cxnId="{409B3FAA-EE39-4183-9B2A-29736AAD18A4}">
      <dgm:prSet/>
      <dgm:spPr/>
      <dgm:t>
        <a:bodyPr/>
        <a:lstStyle/>
        <a:p>
          <a:endParaRPr lang="en-US"/>
        </a:p>
      </dgm:t>
    </dgm:pt>
    <dgm:pt modelId="{D35EA67F-E452-439A-A100-806C5F06FC56}">
      <dgm:prSet phldrT="[Text]"/>
      <dgm:spPr>
        <a:solidFill>
          <a:srgbClr val="BAD246"/>
        </a:solidFill>
      </dgm:spPr>
      <dgm:t>
        <a:bodyPr/>
        <a:lstStyle/>
        <a:p>
          <a:r>
            <a:rPr lang="en-US" dirty="0">
              <a:latin typeface="ADLaM Display" panose="02010000000000000000" pitchFamily="2" charset="0"/>
              <a:ea typeface="ADLaM Display" panose="02010000000000000000" pitchFamily="2" charset="0"/>
              <a:cs typeface="ADLaM Display" panose="02010000000000000000" pitchFamily="2" charset="0"/>
            </a:rPr>
            <a:t>Private partners</a:t>
          </a:r>
        </a:p>
      </dgm:t>
    </dgm:pt>
    <dgm:pt modelId="{6BB175ED-2C94-45A7-A7F2-0BFE9F0D42A2}" type="parTrans" cxnId="{D2FB2621-6BD8-4D8F-BDBE-51468630FBF1}">
      <dgm:prSet/>
      <dgm:spPr/>
      <dgm:t>
        <a:bodyPr/>
        <a:lstStyle/>
        <a:p>
          <a:endParaRPr lang="en-US"/>
        </a:p>
      </dgm:t>
    </dgm:pt>
    <dgm:pt modelId="{C312D302-CFCD-44E7-8BFC-4EB2788DB150}" type="sibTrans" cxnId="{D2FB2621-6BD8-4D8F-BDBE-51468630FBF1}">
      <dgm:prSet/>
      <dgm:spPr/>
      <dgm:t>
        <a:bodyPr/>
        <a:lstStyle/>
        <a:p>
          <a:endParaRPr lang="en-US"/>
        </a:p>
      </dgm:t>
    </dgm:pt>
    <dgm:pt modelId="{2F8C3217-B023-4E28-9735-502022687508}" type="pres">
      <dgm:prSet presAssocID="{704B66F3-F4BF-4BE1-8CD0-6157F3F911D3}" presName="composite" presStyleCnt="0">
        <dgm:presLayoutVars>
          <dgm:chMax val="5"/>
          <dgm:dir/>
          <dgm:animLvl val="ctr"/>
          <dgm:resizeHandles val="exact"/>
        </dgm:presLayoutVars>
      </dgm:prSet>
      <dgm:spPr/>
    </dgm:pt>
    <dgm:pt modelId="{B4999D22-5D96-49C3-AED1-5248A8304B00}" type="pres">
      <dgm:prSet presAssocID="{704B66F3-F4BF-4BE1-8CD0-6157F3F911D3}" presName="cycle" presStyleCnt="0"/>
      <dgm:spPr/>
    </dgm:pt>
    <dgm:pt modelId="{CBD93DF2-FF97-45A9-BEA3-C9B8D635FA8C}" type="pres">
      <dgm:prSet presAssocID="{704B66F3-F4BF-4BE1-8CD0-6157F3F911D3}" presName="centerShape" presStyleCnt="0"/>
      <dgm:spPr/>
    </dgm:pt>
    <dgm:pt modelId="{3D5325D5-C079-4D1E-800F-C0BAB8096530}" type="pres">
      <dgm:prSet presAssocID="{704B66F3-F4BF-4BE1-8CD0-6157F3F911D3}" presName="connSite" presStyleLbl="node1" presStyleIdx="0" presStyleCnt="3"/>
      <dgm:spPr/>
    </dgm:pt>
    <dgm:pt modelId="{C4E15E48-BC5B-4C9C-A591-0736D80EE7EF}" type="pres">
      <dgm:prSet presAssocID="{704B66F3-F4BF-4BE1-8CD0-6157F3F911D3}" presName="visible" presStyleLbl="node1" presStyleIdx="0" presStyleCnt="3" custScaleX="100612" custScaleY="93779" custLinFactNeighborX="-16996" custLinFactNeighborY="-264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000" b="-2000"/>
          </a:stretch>
        </a:blipFill>
      </dgm:spPr>
      <dgm:extLst>
        <a:ext uri="{E40237B7-FDA0-4F09-8148-C483321AD2D9}">
          <dgm14:cNvPr xmlns:dgm14="http://schemas.microsoft.com/office/drawing/2010/diagram" id="0" name="" descr="School girl outline"/>
        </a:ext>
      </dgm:extLst>
    </dgm:pt>
    <dgm:pt modelId="{60723E08-C3C1-4E8F-A85F-A2851564A27A}" type="pres">
      <dgm:prSet presAssocID="{26A7B400-5998-4D1D-B673-DF85CAD2FDD1}" presName="Name25" presStyleLbl="parChTrans1D1" presStyleIdx="0" presStyleCnt="2"/>
      <dgm:spPr/>
    </dgm:pt>
    <dgm:pt modelId="{1D01B1E8-443A-4792-9B54-AD6A22BFF697}" type="pres">
      <dgm:prSet presAssocID="{2412C688-378B-4FC4-8D76-CBB8B80EFBB7}" presName="node" presStyleCnt="0"/>
      <dgm:spPr/>
    </dgm:pt>
    <dgm:pt modelId="{EA4CA1F4-E9E6-439C-BAE0-088A6E5445F1}" type="pres">
      <dgm:prSet presAssocID="{2412C688-378B-4FC4-8D76-CBB8B80EFBB7}" presName="parentNode" presStyleLbl="node1" presStyleIdx="1" presStyleCnt="3" custScaleX="148682" custScaleY="145855" custLinFactNeighborX="-73830" custLinFactNeighborY="-64511">
        <dgm:presLayoutVars>
          <dgm:chMax val="1"/>
          <dgm:bulletEnabled val="1"/>
        </dgm:presLayoutVars>
      </dgm:prSet>
      <dgm:spPr/>
    </dgm:pt>
    <dgm:pt modelId="{466656C7-8DBD-4A65-AC81-93CF1CA69D07}" type="pres">
      <dgm:prSet presAssocID="{2412C688-378B-4FC4-8D76-CBB8B80EFBB7}" presName="childNode" presStyleLbl="revTx" presStyleIdx="0" presStyleCnt="1">
        <dgm:presLayoutVars>
          <dgm:bulletEnabled val="1"/>
        </dgm:presLayoutVars>
      </dgm:prSet>
      <dgm:spPr/>
    </dgm:pt>
    <dgm:pt modelId="{694A58CF-6F0C-421F-8CF7-3F888CDE362D}" type="pres">
      <dgm:prSet presAssocID="{6BB175ED-2C94-45A7-A7F2-0BFE9F0D42A2}" presName="Name25" presStyleLbl="parChTrans1D1" presStyleIdx="1" presStyleCnt="2"/>
      <dgm:spPr/>
    </dgm:pt>
    <dgm:pt modelId="{56C84D3B-FAB4-4601-AEB2-66F043C63DF6}" type="pres">
      <dgm:prSet presAssocID="{D35EA67F-E452-439A-A100-806C5F06FC56}" presName="node" presStyleCnt="0"/>
      <dgm:spPr/>
    </dgm:pt>
    <dgm:pt modelId="{31920510-EDC6-4FAE-818F-A718A533FAC5}" type="pres">
      <dgm:prSet presAssocID="{D35EA67F-E452-439A-A100-806C5F06FC56}" presName="parentNode" presStyleLbl="node1" presStyleIdx="2" presStyleCnt="3" custScaleX="148682" custScaleY="145855" custLinFactNeighborX="-50524" custLinFactNeighborY="69988">
        <dgm:presLayoutVars>
          <dgm:chMax val="1"/>
          <dgm:bulletEnabled val="1"/>
        </dgm:presLayoutVars>
      </dgm:prSet>
      <dgm:spPr/>
    </dgm:pt>
    <dgm:pt modelId="{45DD9890-3BE9-4264-BDAB-28D038C3F446}" type="pres">
      <dgm:prSet presAssocID="{D35EA67F-E452-439A-A100-806C5F06FC56}" presName="childNode" presStyleLbl="revTx" presStyleIdx="0" presStyleCnt="1">
        <dgm:presLayoutVars>
          <dgm:bulletEnabled val="1"/>
        </dgm:presLayoutVars>
      </dgm:prSet>
      <dgm:spPr/>
    </dgm:pt>
  </dgm:ptLst>
  <dgm:cxnLst>
    <dgm:cxn modelId="{D2FB2621-6BD8-4D8F-BDBE-51468630FBF1}" srcId="{704B66F3-F4BF-4BE1-8CD0-6157F3F911D3}" destId="{D35EA67F-E452-439A-A100-806C5F06FC56}" srcOrd="1" destOrd="0" parTransId="{6BB175ED-2C94-45A7-A7F2-0BFE9F0D42A2}" sibTransId="{C312D302-CFCD-44E7-8BFC-4EB2788DB150}"/>
    <dgm:cxn modelId="{BCE20135-CD44-4884-9A73-EBFA2BD122F8}" type="presOf" srcId="{26A7B400-5998-4D1D-B673-DF85CAD2FDD1}" destId="{60723E08-C3C1-4E8F-A85F-A2851564A27A}" srcOrd="0" destOrd="0" presId="urn:microsoft.com/office/officeart/2005/8/layout/radial2"/>
    <dgm:cxn modelId="{4827C744-EE32-4A9E-BD47-006E3A2A8716}" srcId="{2412C688-378B-4FC4-8D76-CBB8B80EFBB7}" destId="{4902C844-5B28-4429-A3DC-B0C99A68DEB7}" srcOrd="0" destOrd="0" parTransId="{6064B3C0-4156-4C00-91A2-884D9305DC0D}" sibTransId="{EAC9A2A0-0FDB-43BA-9696-4B0B211F2B01}"/>
    <dgm:cxn modelId="{E472EC44-D23D-4D69-8D6E-2023A33E9CCF}" type="presOf" srcId="{D35EA67F-E452-439A-A100-806C5F06FC56}" destId="{31920510-EDC6-4FAE-818F-A718A533FAC5}" srcOrd="0" destOrd="0" presId="urn:microsoft.com/office/officeart/2005/8/layout/radial2"/>
    <dgm:cxn modelId="{2F558346-275B-4BA0-ABCD-170F98F0DFAA}" type="presOf" srcId="{2412C688-378B-4FC4-8D76-CBB8B80EFBB7}" destId="{EA4CA1F4-E9E6-439C-BAE0-088A6E5445F1}" srcOrd="0" destOrd="0" presId="urn:microsoft.com/office/officeart/2005/8/layout/radial2"/>
    <dgm:cxn modelId="{409B3FAA-EE39-4183-9B2A-29736AAD18A4}" srcId="{704B66F3-F4BF-4BE1-8CD0-6157F3F911D3}" destId="{2412C688-378B-4FC4-8D76-CBB8B80EFBB7}" srcOrd="0" destOrd="0" parTransId="{26A7B400-5998-4D1D-B673-DF85CAD2FDD1}" sibTransId="{469E9BD5-2CAF-485C-BB07-03710457F495}"/>
    <dgm:cxn modelId="{238149CA-4FD8-41EB-92B1-53FD1F5249A3}" type="presOf" srcId="{704B66F3-F4BF-4BE1-8CD0-6157F3F911D3}" destId="{2F8C3217-B023-4E28-9735-502022687508}" srcOrd="0" destOrd="0" presId="urn:microsoft.com/office/officeart/2005/8/layout/radial2"/>
    <dgm:cxn modelId="{BE6D0ECB-1EDB-404D-A6ED-5EE3F33948BD}" type="presOf" srcId="{6BB175ED-2C94-45A7-A7F2-0BFE9F0D42A2}" destId="{694A58CF-6F0C-421F-8CF7-3F888CDE362D}" srcOrd="0" destOrd="0" presId="urn:microsoft.com/office/officeart/2005/8/layout/radial2"/>
    <dgm:cxn modelId="{677B70F1-F98B-4052-9DF0-342358CA058C}" type="presOf" srcId="{4902C844-5B28-4429-A3DC-B0C99A68DEB7}" destId="{466656C7-8DBD-4A65-AC81-93CF1CA69D07}" srcOrd="0" destOrd="0" presId="urn:microsoft.com/office/officeart/2005/8/layout/radial2"/>
    <dgm:cxn modelId="{F8C1C482-4AB9-4272-B0E6-47404EDB8AC5}" type="presParOf" srcId="{2F8C3217-B023-4E28-9735-502022687508}" destId="{B4999D22-5D96-49C3-AED1-5248A8304B00}" srcOrd="0" destOrd="0" presId="urn:microsoft.com/office/officeart/2005/8/layout/radial2"/>
    <dgm:cxn modelId="{1B0814FC-0093-45C3-B1A9-013B2FEACF4D}" type="presParOf" srcId="{B4999D22-5D96-49C3-AED1-5248A8304B00}" destId="{CBD93DF2-FF97-45A9-BEA3-C9B8D635FA8C}" srcOrd="0" destOrd="0" presId="urn:microsoft.com/office/officeart/2005/8/layout/radial2"/>
    <dgm:cxn modelId="{F1F86000-CA19-4BA4-A9A6-8DFE2701267D}" type="presParOf" srcId="{CBD93DF2-FF97-45A9-BEA3-C9B8D635FA8C}" destId="{3D5325D5-C079-4D1E-800F-C0BAB8096530}" srcOrd="0" destOrd="0" presId="urn:microsoft.com/office/officeart/2005/8/layout/radial2"/>
    <dgm:cxn modelId="{0A8689E2-FCB8-4049-96D3-2612FC4271EA}" type="presParOf" srcId="{CBD93DF2-FF97-45A9-BEA3-C9B8D635FA8C}" destId="{C4E15E48-BC5B-4C9C-A591-0736D80EE7EF}" srcOrd="1" destOrd="0" presId="urn:microsoft.com/office/officeart/2005/8/layout/radial2"/>
    <dgm:cxn modelId="{C684366D-442D-47BC-8BEE-28469C06680E}" type="presParOf" srcId="{B4999D22-5D96-49C3-AED1-5248A8304B00}" destId="{60723E08-C3C1-4E8F-A85F-A2851564A27A}" srcOrd="1" destOrd="0" presId="urn:microsoft.com/office/officeart/2005/8/layout/radial2"/>
    <dgm:cxn modelId="{70B18A10-FF30-4DE1-8129-227491B3B899}" type="presParOf" srcId="{B4999D22-5D96-49C3-AED1-5248A8304B00}" destId="{1D01B1E8-443A-4792-9B54-AD6A22BFF697}" srcOrd="2" destOrd="0" presId="urn:microsoft.com/office/officeart/2005/8/layout/radial2"/>
    <dgm:cxn modelId="{D1A541B2-1818-43F6-9692-DC1FFD6F6A3B}" type="presParOf" srcId="{1D01B1E8-443A-4792-9B54-AD6A22BFF697}" destId="{EA4CA1F4-E9E6-439C-BAE0-088A6E5445F1}" srcOrd="0" destOrd="0" presId="urn:microsoft.com/office/officeart/2005/8/layout/radial2"/>
    <dgm:cxn modelId="{A453D8DC-D42F-4ED5-BD7C-63E95A56647A}" type="presParOf" srcId="{1D01B1E8-443A-4792-9B54-AD6A22BFF697}" destId="{466656C7-8DBD-4A65-AC81-93CF1CA69D07}" srcOrd="1" destOrd="0" presId="urn:microsoft.com/office/officeart/2005/8/layout/radial2"/>
    <dgm:cxn modelId="{4B264E49-791F-4E5B-A73C-9629D9003689}" type="presParOf" srcId="{B4999D22-5D96-49C3-AED1-5248A8304B00}" destId="{694A58CF-6F0C-421F-8CF7-3F888CDE362D}" srcOrd="3" destOrd="0" presId="urn:microsoft.com/office/officeart/2005/8/layout/radial2"/>
    <dgm:cxn modelId="{7E2C9CDC-21DE-4A6F-BF73-978822B4D94B}" type="presParOf" srcId="{B4999D22-5D96-49C3-AED1-5248A8304B00}" destId="{56C84D3B-FAB4-4601-AEB2-66F043C63DF6}" srcOrd="4" destOrd="0" presId="urn:microsoft.com/office/officeart/2005/8/layout/radial2"/>
    <dgm:cxn modelId="{69F20CE0-D438-4F47-B3F3-122BE08CE107}" type="presParOf" srcId="{56C84D3B-FAB4-4601-AEB2-66F043C63DF6}" destId="{31920510-EDC6-4FAE-818F-A718A533FAC5}" srcOrd="0" destOrd="0" presId="urn:microsoft.com/office/officeart/2005/8/layout/radial2"/>
    <dgm:cxn modelId="{6C9926DA-C02B-480A-BB12-9912C183FA3A}" type="presParOf" srcId="{56C84D3B-FAB4-4601-AEB2-66F043C63DF6}" destId="{45DD9890-3BE9-4264-BDAB-28D038C3F446}" srcOrd="1" destOrd="0" presId="urn:microsoft.com/office/officeart/2005/8/layout/radial2"/>
  </dgm:cxnLst>
  <dgm:bg/>
  <dgm:whole>
    <a:ln w="76200" cap="flat" cmpd="sng" algn="ctr">
      <a:solidFill>
        <a:srgbClr val="BAD246"/>
      </a:solid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4A58CF-6F0C-421F-8CF7-3F888CDE362D}">
      <dsp:nvSpPr>
        <dsp:cNvPr id="0" name=""/>
        <dsp:cNvSpPr/>
      </dsp:nvSpPr>
      <dsp:spPr>
        <a:xfrm rot="3637834">
          <a:off x="3098770" y="9918487"/>
          <a:ext cx="1084798" cy="68994"/>
        </a:xfrm>
        <a:custGeom>
          <a:avLst/>
          <a:gdLst/>
          <a:ahLst/>
          <a:cxnLst/>
          <a:rect l="0" t="0" r="0" b="0"/>
          <a:pathLst>
            <a:path>
              <a:moveTo>
                <a:pt x="0" y="34497"/>
              </a:moveTo>
              <a:lnTo>
                <a:pt x="1084798" y="34497"/>
              </a:lnTo>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0723E08-C3C1-4E8F-A85F-A2851564A27A}">
      <dsp:nvSpPr>
        <dsp:cNvPr id="0" name=""/>
        <dsp:cNvSpPr/>
      </dsp:nvSpPr>
      <dsp:spPr>
        <a:xfrm rot="17576754">
          <a:off x="2890137" y="5234887"/>
          <a:ext cx="701540" cy="68994"/>
        </a:xfrm>
        <a:custGeom>
          <a:avLst/>
          <a:gdLst/>
          <a:ahLst/>
          <a:cxnLst/>
          <a:rect l="0" t="0" r="0" b="0"/>
          <a:pathLst>
            <a:path>
              <a:moveTo>
                <a:pt x="0" y="34497"/>
              </a:moveTo>
              <a:lnTo>
                <a:pt x="701540" y="34497"/>
              </a:lnTo>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4E15E48-BC5B-4C9C-A591-0736D80EE7EF}">
      <dsp:nvSpPr>
        <dsp:cNvPr id="0" name=""/>
        <dsp:cNvSpPr/>
      </dsp:nvSpPr>
      <dsp:spPr>
        <a:xfrm>
          <a:off x="-512901" y="4785410"/>
          <a:ext cx="5588130" cy="5208616"/>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000" b="-2000"/>
          </a:stretch>
        </a:blipFill>
        <a:ln>
          <a:noFill/>
        </a:ln>
        <a:effectLst/>
      </dsp:spPr>
      <dsp:style>
        <a:lnRef idx="0">
          <a:scrgbClr r="0" g="0" b="0"/>
        </a:lnRef>
        <a:fillRef idx="3">
          <a:scrgbClr r="0" g="0" b="0"/>
        </a:fillRef>
        <a:effectRef idx="2">
          <a:scrgbClr r="0" g="0" b="0"/>
        </a:effectRef>
        <a:fontRef idx="minor">
          <a:schemeClr val="lt1"/>
        </a:fontRef>
      </dsp:style>
    </dsp:sp>
    <dsp:sp modelId="{EA4CA1F4-E9E6-439C-BAE0-088A6E5445F1}">
      <dsp:nvSpPr>
        <dsp:cNvPr id="0" name=""/>
        <dsp:cNvSpPr/>
      </dsp:nvSpPr>
      <dsp:spPr>
        <a:xfrm>
          <a:off x="1850461" y="271643"/>
          <a:ext cx="4954803" cy="4860593"/>
        </a:xfrm>
        <a:prstGeom prst="ellipse">
          <a:avLst/>
        </a:prstGeom>
        <a:solidFill>
          <a:srgbClr val="0070C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dirty="0">
              <a:latin typeface="ADLaM Display" panose="02010000000000000000" pitchFamily="2" charset="0"/>
              <a:ea typeface="ADLaM Display" panose="02010000000000000000" pitchFamily="2" charset="0"/>
              <a:cs typeface="ADLaM Display" panose="02010000000000000000" pitchFamily="2" charset="0"/>
            </a:rPr>
            <a:t>Public partners</a:t>
          </a:r>
        </a:p>
      </dsp:txBody>
      <dsp:txXfrm>
        <a:off x="2576075" y="983460"/>
        <a:ext cx="3503575" cy="3436959"/>
      </dsp:txXfrm>
    </dsp:sp>
    <dsp:sp modelId="{466656C7-8DBD-4A65-AC81-93CF1CA69D07}">
      <dsp:nvSpPr>
        <dsp:cNvPr id="0" name=""/>
        <dsp:cNvSpPr/>
      </dsp:nvSpPr>
      <dsp:spPr>
        <a:xfrm>
          <a:off x="5110613" y="271643"/>
          <a:ext cx="7432204" cy="4860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Char char="•"/>
          </a:pPr>
          <a:endParaRPr lang="en-US" sz="2000" kern="1200" dirty="0"/>
        </a:p>
      </dsp:txBody>
      <dsp:txXfrm>
        <a:off x="5110613" y="271643"/>
        <a:ext cx="7432204" cy="4860593"/>
      </dsp:txXfrm>
    </dsp:sp>
    <dsp:sp modelId="{31920510-EDC6-4FAE-818F-A718A533FAC5}">
      <dsp:nvSpPr>
        <dsp:cNvPr id="0" name=""/>
        <dsp:cNvSpPr/>
      </dsp:nvSpPr>
      <dsp:spPr>
        <a:xfrm>
          <a:off x="2627130" y="10122979"/>
          <a:ext cx="4954803" cy="4860593"/>
        </a:xfrm>
        <a:prstGeom prst="ellipse">
          <a:avLst/>
        </a:prstGeom>
        <a:solidFill>
          <a:srgbClr val="BAD24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dirty="0">
              <a:latin typeface="ADLaM Display" panose="02010000000000000000" pitchFamily="2" charset="0"/>
              <a:ea typeface="ADLaM Display" panose="02010000000000000000" pitchFamily="2" charset="0"/>
              <a:cs typeface="ADLaM Display" panose="02010000000000000000" pitchFamily="2" charset="0"/>
            </a:rPr>
            <a:t>Private partners</a:t>
          </a:r>
        </a:p>
      </dsp:txBody>
      <dsp:txXfrm>
        <a:off x="3352744" y="10834796"/>
        <a:ext cx="3503575" cy="3436959"/>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121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E854B396-427F-0E2A-70BE-3CF52ED59B1F}"/>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33920635"/>
      </p:ext>
    </p:extLst>
  </p:cSld>
  <p:clrMapOvr>
    <a:masterClrMapping/>
  </p:clrMapOvr>
  <p:extLst>
    <p:ext uri="{DCECCB84-F9BA-43D5-87BE-67443E8EF086}">
      <p15:sldGuideLst xmlns:p15="http://schemas.microsoft.com/office/powerpoint/2012/main">
        <p15:guide id="1" pos="668">
          <p15:clr>
            <a:srgbClr val="FBAE40"/>
          </p15:clr>
        </p15:guide>
        <p15:guide id="2" pos="4773">
          <p15:clr>
            <a:srgbClr val="FBAE40"/>
          </p15:clr>
        </p15:guide>
        <p15:guide id="3" pos="14298">
          <p15:clr>
            <a:srgbClr val="FBAE40"/>
          </p15:clr>
        </p15:guide>
        <p15:guide id="4" pos="13845">
          <p15:clr>
            <a:srgbClr val="FBAE40"/>
          </p15:clr>
        </p15:guide>
        <p15:guide id="5" pos="18358">
          <p15:clr>
            <a:srgbClr val="FBAE40"/>
          </p15:clr>
        </p15:guide>
        <p15:guide id="6" pos="5226">
          <p15:clr>
            <a:srgbClr val="FBAE40"/>
          </p15:clr>
        </p15:guide>
        <p15:guide id="7" pos="9309">
          <p15:clr>
            <a:srgbClr val="FBAE40"/>
          </p15:clr>
        </p15:guide>
        <p15:guide id="8" pos="9762">
          <p15:clr>
            <a:srgbClr val="FBAE40"/>
          </p15:clr>
        </p15:guide>
        <p15:guide id="9" orient="horz" pos="25819">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theme" Target="../theme/theme1.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 y="0"/>
            <a:ext cx="30275212" cy="2008060"/>
          </a:xfrm>
          <a:prstGeom prst="rect">
            <a:avLst/>
          </a:prstGeom>
          <a:solidFill>
            <a:schemeClr val="accent1"/>
          </a:solidFill>
        </p:spPr>
        <p:txBody>
          <a:bodyPr vert="horz" wrap="square" lIns="1080000" tIns="720000" rIns="1080000" bIns="720000" rtlCol="0" anchor="ctr">
            <a:spAutoFit/>
          </a:bodyPr>
          <a:lstStyle/>
          <a:p>
            <a:r>
              <a:rPr lang="en-US"/>
              <a:t>Click to edit Master title style</a:t>
            </a:r>
            <a:endParaRPr lang="en-US" dirty="0"/>
          </a:p>
        </p:txBody>
      </p:sp>
      <p:sp>
        <p:nvSpPr>
          <p:cNvPr id="3" name="Text Placeholder 2"/>
          <p:cNvSpPr>
            <a:spLocks noGrp="1"/>
          </p:cNvSpPr>
          <p:nvPr>
            <p:ph type="body" idx="1"/>
          </p:nvPr>
        </p:nvSpPr>
        <p:spPr>
          <a:xfrm>
            <a:off x="1390045" y="3298735"/>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9BB534C8-9016-6F72-40F9-71D526D9542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706703" y="41401214"/>
            <a:ext cx="3568510" cy="1402548"/>
          </a:xfrm>
          <a:prstGeom prst="rect">
            <a:avLst/>
          </a:prstGeom>
        </p:spPr>
      </p:pic>
      <p:sp>
        <p:nvSpPr>
          <p:cNvPr id="12" name="TextBox 11">
            <a:extLst>
              <a:ext uri="{FF2B5EF4-FFF2-40B4-BE49-F238E27FC236}">
                <a16:creationId xmlns:a16="http://schemas.microsoft.com/office/drawing/2014/main" id="{094F5828-D363-4B84-B9D0-A3981B659DCF}"/>
              </a:ext>
            </a:extLst>
          </p:cNvPr>
          <p:cNvSpPr txBox="1"/>
          <p:nvPr userDrawn="1"/>
        </p:nvSpPr>
        <p:spPr>
          <a:xfrm>
            <a:off x="3167743" y="41899114"/>
            <a:ext cx="184731" cy="369332"/>
          </a:xfrm>
          <a:prstGeom prst="rect">
            <a:avLst/>
          </a:prstGeom>
          <a:noFill/>
        </p:spPr>
        <p:txBody>
          <a:bodyPr wrap="none" rtlCol="0">
            <a:spAutoFit/>
          </a:bodyPr>
          <a:lstStyle/>
          <a:p>
            <a:endParaRPr lang="en-GB"/>
          </a:p>
        </p:txBody>
      </p:sp>
      <p:sp>
        <p:nvSpPr>
          <p:cNvPr id="13" name="TextBox 12">
            <a:extLst>
              <a:ext uri="{FF2B5EF4-FFF2-40B4-BE49-F238E27FC236}">
                <a16:creationId xmlns:a16="http://schemas.microsoft.com/office/drawing/2014/main" id="{C38B122C-D149-3E7A-CCBF-DE2DC3CE80C8}"/>
              </a:ext>
            </a:extLst>
          </p:cNvPr>
          <p:cNvSpPr txBox="1"/>
          <p:nvPr userDrawn="1"/>
        </p:nvSpPr>
        <p:spPr>
          <a:xfrm>
            <a:off x="0" y="41401213"/>
            <a:ext cx="13112863" cy="1402550"/>
          </a:xfrm>
          <a:prstGeom prst="rect">
            <a:avLst/>
          </a:prstGeom>
          <a:noFill/>
        </p:spPr>
        <p:txBody>
          <a:bodyPr wrap="square" lIns="1080000" tIns="0" rIns="1080000" bIns="0" rtlCol="0" anchor="ctr" anchorCtr="0">
            <a:noAutofit/>
          </a:bodyPr>
          <a:lstStyle/>
          <a:p>
            <a:r>
              <a:rPr lang="en-GB" dirty="0"/>
              <a:t>Presented at AIDS 2024, the 25th International AIDS Conference</a:t>
            </a:r>
          </a:p>
        </p:txBody>
      </p:sp>
    </p:spTree>
    <p:extLst>
      <p:ext uri="{BB962C8B-B14F-4D97-AF65-F5344CB8AC3E}">
        <p14:creationId xmlns:p14="http://schemas.microsoft.com/office/powerpoint/2010/main" val="1191649587"/>
      </p:ext>
    </p:extLst>
  </p:cSld>
  <p:clrMap bg1="lt1" tx1="dk1" bg2="lt2" tx2="dk2" accent1="accent1" accent2="accent2" accent3="accent3" accent4="accent4" accent5="accent5" accent6="accent6" hlink="hlink" folHlink="folHlink"/>
  <p:sldLayoutIdLst>
    <p:sldLayoutId id="2147483769" r:id="rId1"/>
  </p:sldLayoutIdLst>
  <p:txStyles>
    <p:titleStyle>
      <a:lvl1pPr algn="l" defTabSz="2270638" rtl="0" eaLnBrk="1" latinLnBrk="0" hangingPunct="1">
        <a:lnSpc>
          <a:spcPct val="90000"/>
        </a:lnSpc>
        <a:spcBef>
          <a:spcPct val="0"/>
        </a:spcBef>
        <a:buNone/>
        <a:defRPr sz="4000" b="1"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126900" algn="l" defTabSz="360000" rtl="0" eaLnBrk="1" latinLnBrk="0" hangingPunct="1">
        <a:lnSpc>
          <a:spcPct val="120000"/>
        </a:lnSpc>
        <a:spcBef>
          <a:spcPts val="2483"/>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1478219"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613538"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748857"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4884176"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US"/>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 /><Relationship Id="rId3" Type="http://schemas.openxmlformats.org/officeDocument/2006/relationships/diagramLayout" Target="../diagrams/layout1.xml" /><Relationship Id="rId7" Type="http://schemas.openxmlformats.org/officeDocument/2006/relationships/image" Target="../media/image4.png" /><Relationship Id="rId2" Type="http://schemas.openxmlformats.org/officeDocument/2006/relationships/diagramData" Target="../diagrams/data1.xml" /><Relationship Id="rId1" Type="http://schemas.openxmlformats.org/officeDocument/2006/relationships/slideLayout" Target="../slideLayouts/slideLayout1.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406504" y="8994580"/>
            <a:ext cx="14665660" cy="9303318"/>
          </a:xfrm>
          <a:prstGeom prst="rect">
            <a:avLst/>
          </a:prstGeom>
          <a:ln>
            <a:noFill/>
          </a:ln>
        </p:spPr>
        <p:style>
          <a:lnRef idx="2">
            <a:schemeClr val="accent4"/>
          </a:lnRef>
          <a:fillRef idx="1">
            <a:schemeClr val="lt1"/>
          </a:fillRef>
          <a:effectRef idx="0">
            <a:schemeClr val="accent4"/>
          </a:effectRef>
          <a:fontRef idx="minor">
            <a:schemeClr val="dk1"/>
          </a:fontRef>
        </p:style>
        <p:txBody>
          <a:bodyPr vert="horz" wrap="square" lIns="91440" tIns="91440" rIns="91440" bIns="91440" numCol="1" anchor="t" anchorCtr="0" compatLnSpc="1">
            <a:prstTxWarp prst="textNoShape">
              <a:avLst/>
            </a:prstTxWarp>
          </a:bodyPr>
          <a:lstStyle/>
          <a:p>
            <a:pPr algn="just" defTabSz="371736" eaLnBrk="0" fontAlgn="base" hangingPunct="0">
              <a:lnSpc>
                <a:spcPct val="114000"/>
              </a:lnSpc>
              <a:spcBef>
                <a:spcPct val="0"/>
              </a:spcBef>
              <a:spcAft>
                <a:spcPct val="0"/>
              </a:spcAft>
            </a:pPr>
            <a:r>
              <a:rPr lang="en-US" altLang="en-US" sz="6000" b="1" dirty="0">
                <a:solidFill>
                  <a:srgbClr val="FF0000"/>
                </a:solidFill>
                <a:ea typeface="IAS Ribbon Sans Bold" pitchFamily="2" charset="0"/>
              </a:rPr>
              <a:t>BACKGROUND</a:t>
            </a:r>
          </a:p>
          <a:p>
            <a:pPr marL="457200" indent="-457200" algn="just" defTabSz="371736" eaLnBrk="0" fontAlgn="base" hangingPunct="0">
              <a:lnSpc>
                <a:spcPct val="114000"/>
              </a:lnSpc>
              <a:spcBef>
                <a:spcPct val="0"/>
              </a:spcBef>
              <a:spcAft>
                <a:spcPct val="0"/>
              </a:spcAft>
              <a:buFont typeface="Arial" panose="020B0604020202020204" pitchFamily="34" charset="0"/>
              <a:buChar char="•"/>
            </a:pPr>
            <a:r>
              <a:rPr lang="en-ZW" altLang="en-US" sz="3600" dirty="0">
                <a:solidFill>
                  <a:srgbClr val="000000"/>
                </a:solidFill>
                <a:ea typeface="IAS Ribbon Sans Regular" pitchFamily="2" charset="0"/>
              </a:rPr>
              <a:t>Many adolescent girls and young women involved in transactional sex (referred to as young women selling sex, YWSS), have economic vulnerability emanating from dropping out of school, early marriages, and erratic economic opportunities. YWSS are often discriminated, stigmatized, and marginalized in their communities. </a:t>
            </a:r>
          </a:p>
          <a:p>
            <a:pPr marL="457200" indent="-457200" algn="just" defTabSz="371736" eaLnBrk="0" fontAlgn="base" hangingPunct="0">
              <a:lnSpc>
                <a:spcPct val="114000"/>
              </a:lnSpc>
              <a:spcBef>
                <a:spcPct val="0"/>
              </a:spcBef>
              <a:spcAft>
                <a:spcPct val="0"/>
              </a:spcAft>
              <a:buFont typeface="Arial" panose="020B0604020202020204" pitchFamily="34" charset="0"/>
              <a:buChar char="•"/>
            </a:pPr>
            <a:r>
              <a:rPr lang="en-ZW" altLang="en-US" sz="3600" dirty="0">
                <a:solidFill>
                  <a:srgbClr val="000000"/>
                </a:solidFill>
                <a:ea typeface="IAS Ribbon Sans Regular" pitchFamily="2" charset="0"/>
              </a:rPr>
              <a:t>The Determined, Resilient, Empowered, AIDS free, Mentored and Safe (DREAMS) program aims to reduce new HIV infections among sexually exploited minors (SEM) and YWSS aged 15 to 24 years.</a:t>
            </a:r>
          </a:p>
          <a:p>
            <a:pPr marL="457200" indent="-457200" algn="just" defTabSz="371736" eaLnBrk="0" fontAlgn="base" hangingPunct="0">
              <a:lnSpc>
                <a:spcPct val="114000"/>
              </a:lnSpc>
              <a:spcBef>
                <a:spcPct val="0"/>
              </a:spcBef>
              <a:spcAft>
                <a:spcPct val="0"/>
              </a:spcAft>
              <a:buFont typeface="Arial" panose="020B0604020202020204" pitchFamily="34" charset="0"/>
              <a:buChar char="•"/>
            </a:pPr>
            <a:r>
              <a:rPr lang="en-ZW" altLang="en-US" sz="3600" dirty="0">
                <a:solidFill>
                  <a:srgbClr val="000000"/>
                </a:solidFill>
                <a:ea typeface="IAS Ribbon Sans Regular" pitchFamily="2" charset="0"/>
              </a:rPr>
              <a:t>YWSS/SEM received need-based-integrated technical skills trainings to alleviate poverty which exposes them to sex work and HIV. </a:t>
            </a:r>
          </a:p>
          <a:p>
            <a:pPr defTabSz="371736" eaLnBrk="0" fontAlgn="base" hangingPunct="0">
              <a:lnSpc>
                <a:spcPct val="114000"/>
              </a:lnSpc>
              <a:spcBef>
                <a:spcPct val="0"/>
              </a:spcBef>
              <a:spcAft>
                <a:spcPct val="0"/>
              </a:spcAft>
            </a:pPr>
            <a:endParaRPr lang="en-US" altLang="en-US" sz="2800" dirty="0">
              <a:latin typeface="Trebuchet MS" panose="020B0603020202020204" pitchFamily="34" charset="0"/>
              <a:ea typeface="IAS Ribbon Sans Regular" pitchFamily="2" charset="0"/>
            </a:endParaRPr>
          </a:p>
          <a:p>
            <a:pPr defTabSz="371736" eaLnBrk="0" fontAlgn="base" hangingPunct="0">
              <a:lnSpc>
                <a:spcPct val="114000"/>
              </a:lnSpc>
              <a:spcBef>
                <a:spcPct val="0"/>
              </a:spcBef>
              <a:spcAft>
                <a:spcPct val="0"/>
              </a:spcAft>
            </a:pPr>
            <a:endParaRPr lang="en-US" altLang="en-US" sz="2800" dirty="0">
              <a:latin typeface="Trebuchet MS" panose="020B0603020202020204" pitchFamily="34" charset="0"/>
              <a:ea typeface="IAS Ribbon Sans Regular" pitchFamily="2" charset="0"/>
            </a:endParaRPr>
          </a:p>
        </p:txBody>
      </p:sp>
      <p:sp>
        <p:nvSpPr>
          <p:cNvPr id="32" name="Title 31">
            <a:extLst>
              <a:ext uri="{FF2B5EF4-FFF2-40B4-BE49-F238E27FC236}">
                <a16:creationId xmlns:a16="http://schemas.microsoft.com/office/drawing/2014/main" id="{854B171F-9AC0-8B46-6B90-35D250EC5D40}"/>
              </a:ext>
            </a:extLst>
          </p:cNvPr>
          <p:cNvSpPr>
            <a:spLocks noGrp="1"/>
          </p:cNvSpPr>
          <p:nvPr>
            <p:ph type="title"/>
          </p:nvPr>
        </p:nvSpPr>
        <p:spPr>
          <a:xfrm>
            <a:off x="40114" y="406847"/>
            <a:ext cx="30275212" cy="8348258"/>
          </a:xfrm>
        </p:spPr>
        <p:txBody>
          <a:bodyPr lIns="914400" rIns="914400"/>
          <a:lstStyle/>
          <a:p>
            <a:pPr algn="ctr">
              <a:lnSpc>
                <a:spcPct val="100000"/>
              </a:lnSpc>
              <a:spcBef>
                <a:spcPts val="600"/>
              </a:spcBef>
              <a:spcAft>
                <a:spcPts val="600"/>
              </a:spcAft>
            </a:pPr>
            <a:r>
              <a:rPr lang="en-ZW" sz="6000" dirty="0">
                <a:solidFill>
                  <a:schemeClr val="tx1"/>
                </a:solidFill>
              </a:rPr>
              <a:t>Private-public partnership supporting sexually exploited minors and young women selling sex to launch microenterprises: </a:t>
            </a:r>
            <a:br>
              <a:rPr lang="en-ZW" sz="6000" dirty="0">
                <a:solidFill>
                  <a:schemeClr val="tx1"/>
                </a:solidFill>
              </a:rPr>
            </a:br>
            <a:r>
              <a:rPr lang="en-ZW" sz="7200" b="0" i="1" dirty="0">
                <a:solidFill>
                  <a:schemeClr val="tx1"/>
                </a:solidFill>
                <a:latin typeface="Trebuchet MS" panose="020B0603020202020204" pitchFamily="34" charset="0"/>
                <a:ea typeface="Times New Roman" panose="02020603050405020304" pitchFamily="18" charset="0"/>
                <a:cs typeface="Times New Roman" panose="02020603050405020304" pitchFamily="18" charset="0"/>
              </a:rPr>
              <a:t>Lessons</a:t>
            </a:r>
            <a:r>
              <a:rPr kumimoji="0" lang="en-ZW" sz="7200" b="0" i="1" u="none" strike="noStrike" kern="1200" cap="none" spc="0" normalizeH="0" baseline="0" noProof="0" dirty="0">
                <a:ln>
                  <a:noFill/>
                </a:ln>
                <a:solidFill>
                  <a:schemeClr val="tx1"/>
                </a:solidFill>
                <a:effectLst/>
                <a:uLnTx/>
                <a:uFillTx/>
                <a:latin typeface="Trebuchet MS" panose="020B0603020202020204" pitchFamily="34" charset="0"/>
                <a:ea typeface="Times New Roman" panose="02020603050405020304" pitchFamily="18" charset="0"/>
                <a:cs typeface="Times New Roman" panose="02020603050405020304" pitchFamily="18" charset="0"/>
              </a:rPr>
              <a:t> learned in DREAMS in Zimbabwe</a:t>
            </a:r>
            <a:br>
              <a:rPr kumimoji="0" lang="en-ZW" sz="6600" i="0" u="none" strike="noStrike" kern="1200" cap="none" spc="0" normalizeH="0" baseline="0" noProof="0" dirty="0">
                <a:ln>
                  <a:noFill/>
                </a:ln>
                <a:effectLst/>
                <a:uLnTx/>
                <a:uFillTx/>
                <a:latin typeface="Trebuchet MS" panose="020B0603020202020204" pitchFamily="34" charset="0"/>
                <a:ea typeface="Times New Roman" panose="02020603050405020304" pitchFamily="18" charset="0"/>
                <a:cs typeface="Times New Roman" panose="02020603050405020304" pitchFamily="18" charset="0"/>
              </a:rPr>
            </a:br>
            <a:br>
              <a:rPr kumimoji="0" lang="en-ZW" sz="2000" i="0" u="none" strike="noStrike" kern="1200" cap="none" spc="0" normalizeH="0" baseline="0" noProof="0" dirty="0">
                <a:ln>
                  <a:noFill/>
                </a:ln>
                <a:effectLst/>
                <a:uLnTx/>
                <a:uFillTx/>
                <a:latin typeface="Trebuchet MS" panose="020B0603020202020204" pitchFamily="34" charset="0"/>
                <a:ea typeface="Times New Roman" panose="02020603050405020304" pitchFamily="18" charset="0"/>
                <a:cs typeface="Times New Roman" panose="02020603050405020304" pitchFamily="18" charset="0"/>
              </a:rPr>
            </a:br>
            <a:br>
              <a:rPr kumimoji="0" lang="en-ZW" sz="2000" i="0" u="none" strike="noStrike" kern="1200" cap="none" spc="0" normalizeH="0" baseline="0" noProof="0" dirty="0">
                <a:ln>
                  <a:noFill/>
                </a:ln>
                <a:effectLst/>
                <a:uLnTx/>
                <a:uFillTx/>
                <a:latin typeface="+mn-lt"/>
                <a:ea typeface="Times New Roman" panose="02020603050405020304" pitchFamily="18" charset="0"/>
                <a:cs typeface="Times New Roman" panose="02020603050405020304" pitchFamily="18" charset="0"/>
              </a:rPr>
            </a:br>
            <a:r>
              <a:rPr lang="en-US" sz="3600" b="0" kern="100" dirty="0">
                <a:solidFill>
                  <a:schemeClr val="tx1"/>
                </a:solidFill>
                <a:effectLst/>
                <a:latin typeface="+mn-lt"/>
                <a:ea typeface="Calibri" panose="020F0502020204030204" pitchFamily="34" charset="0"/>
                <a:cs typeface="Times New Roman" panose="02020603050405020304" pitchFamily="18" charset="0"/>
              </a:rPr>
              <a:t>Judith Ncube</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1</a:t>
            </a:r>
            <a:r>
              <a:rPr lang="en-US" sz="3600" b="0" kern="100" dirty="0">
                <a:solidFill>
                  <a:schemeClr val="tx1"/>
                </a:solidFill>
                <a:effectLst/>
                <a:latin typeface="+mn-lt"/>
                <a:ea typeface="Calibri" panose="020F0502020204030204" pitchFamily="34" charset="0"/>
                <a:cs typeface="Times New Roman" panose="02020603050405020304" pitchFamily="18" charset="0"/>
              </a:rPr>
              <a:t>, Precious Moyo</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1</a:t>
            </a:r>
            <a:r>
              <a:rPr lang="en-US" sz="3600" b="0" kern="100" dirty="0">
                <a:solidFill>
                  <a:schemeClr val="tx1"/>
                </a:solidFill>
                <a:effectLst/>
                <a:latin typeface="+mn-lt"/>
                <a:ea typeface="Calibri" panose="020F0502020204030204" pitchFamily="34" charset="0"/>
                <a:cs typeface="Times New Roman" panose="02020603050405020304" pitchFamily="18" charset="0"/>
              </a:rPr>
              <a:t>, Shamiso Nyakuwa</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1</a:t>
            </a:r>
            <a:r>
              <a:rPr lang="en-US" sz="3600" b="0" kern="100" dirty="0">
                <a:solidFill>
                  <a:schemeClr val="tx1"/>
                </a:solidFill>
                <a:effectLst/>
                <a:latin typeface="+mn-lt"/>
                <a:ea typeface="Calibri" panose="020F0502020204030204" pitchFamily="34" charset="0"/>
                <a:cs typeface="Times New Roman" panose="02020603050405020304" pitchFamily="18" charset="0"/>
              </a:rPr>
              <a:t>, Joseph Murungu</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1</a:t>
            </a:r>
            <a:r>
              <a:rPr lang="en-US" sz="3600" b="0" kern="100" dirty="0">
                <a:solidFill>
                  <a:schemeClr val="tx1"/>
                </a:solidFill>
                <a:effectLst/>
                <a:latin typeface="+mn-lt"/>
                <a:ea typeface="Calibri" panose="020F0502020204030204" pitchFamily="34" charset="0"/>
                <a:cs typeface="Times New Roman" panose="02020603050405020304" pitchFamily="18" charset="0"/>
              </a:rPr>
              <a:t>, Imelda Mahaka</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1</a:t>
            </a:r>
            <a:r>
              <a:rPr lang="en-US" sz="3600" b="0" kern="100" dirty="0">
                <a:solidFill>
                  <a:schemeClr val="tx1"/>
                </a:solidFill>
                <a:effectLst/>
                <a:latin typeface="+mn-lt"/>
                <a:ea typeface="Calibri" panose="020F0502020204030204" pitchFamily="34" charset="0"/>
                <a:cs typeface="Times New Roman" panose="02020603050405020304" pitchFamily="18" charset="0"/>
              </a:rPr>
              <a:t>, Terance Matandirotya</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1</a:t>
            </a:r>
            <a:r>
              <a:rPr lang="en-US" sz="3600" b="0" kern="100" dirty="0">
                <a:solidFill>
                  <a:schemeClr val="tx1"/>
                </a:solidFill>
                <a:effectLst/>
                <a:latin typeface="+mn-lt"/>
                <a:ea typeface="Calibri" panose="020F0502020204030204" pitchFamily="34" charset="0"/>
                <a:cs typeface="Times New Roman" panose="02020603050405020304" pitchFamily="18" charset="0"/>
              </a:rPr>
              <a:t>, Richard Mashapa</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2</a:t>
            </a:r>
            <a:r>
              <a:rPr lang="en-US" sz="3600" b="0" kern="100" dirty="0">
                <a:solidFill>
                  <a:schemeClr val="tx1"/>
                </a:solidFill>
                <a:effectLst/>
                <a:latin typeface="+mn-lt"/>
                <a:ea typeface="Calibri" panose="020F0502020204030204" pitchFamily="34" charset="0"/>
                <a:cs typeface="Times New Roman" panose="02020603050405020304" pitchFamily="18" charset="0"/>
              </a:rPr>
              <a:t>, Langalokusa Sibanda</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2</a:t>
            </a:r>
            <a:r>
              <a:rPr lang="en-US" sz="3600" b="0" kern="100" dirty="0">
                <a:solidFill>
                  <a:schemeClr val="tx1"/>
                </a:solidFill>
                <a:effectLst/>
                <a:latin typeface="+mn-lt"/>
                <a:ea typeface="Calibri" panose="020F0502020204030204" pitchFamily="34" charset="0"/>
                <a:cs typeface="Times New Roman" panose="02020603050405020304" pitchFamily="18" charset="0"/>
              </a:rPr>
              <a:t>, Gloria Gonese</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2</a:t>
            </a:r>
            <a:r>
              <a:rPr lang="en-US" sz="3600" b="0" kern="100" dirty="0">
                <a:solidFill>
                  <a:schemeClr val="tx1"/>
                </a:solidFill>
                <a:effectLst/>
                <a:latin typeface="+mn-lt"/>
                <a:ea typeface="Calibri" panose="020F0502020204030204" pitchFamily="34" charset="0"/>
                <a:cs typeface="Times New Roman" panose="02020603050405020304" pitchFamily="18" charset="0"/>
              </a:rPr>
              <a:t>, </a:t>
            </a:r>
            <a:r>
              <a:rPr lang="en-US" sz="3600" b="0" kern="100" dirty="0" err="1">
                <a:solidFill>
                  <a:schemeClr val="tx1"/>
                </a:solidFill>
                <a:effectLst/>
                <a:latin typeface="+mn-lt"/>
                <a:ea typeface="Calibri" panose="020F0502020204030204" pitchFamily="34" charset="0"/>
                <a:cs typeface="Times New Roman" panose="02020603050405020304" pitchFamily="18" charset="0"/>
              </a:rPr>
              <a:t>Batsirai</a:t>
            </a:r>
            <a:r>
              <a:rPr lang="en-US" sz="3600" b="0" kern="100" dirty="0">
                <a:solidFill>
                  <a:schemeClr val="tx1"/>
                </a:solidFill>
                <a:effectLst/>
                <a:latin typeface="+mn-lt"/>
                <a:ea typeface="Calibri" panose="020F0502020204030204" pitchFamily="34" charset="0"/>
                <a:cs typeface="Times New Roman" panose="02020603050405020304" pitchFamily="18" charset="0"/>
              </a:rPr>
              <a:t> Makunike</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2</a:t>
            </a:r>
            <a:r>
              <a:rPr lang="en-US" sz="3600" b="0" kern="100" dirty="0">
                <a:solidFill>
                  <a:schemeClr val="tx1"/>
                </a:solidFill>
                <a:effectLst/>
                <a:latin typeface="+mn-lt"/>
                <a:ea typeface="Calibri" panose="020F0502020204030204" pitchFamily="34" charset="0"/>
                <a:cs typeface="Times New Roman" panose="02020603050405020304" pitchFamily="18" charset="0"/>
              </a:rPr>
              <a:t>, Takunda Sola</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3</a:t>
            </a:r>
            <a:r>
              <a:rPr lang="en-US" sz="3600" b="0" kern="100" dirty="0">
                <a:solidFill>
                  <a:schemeClr val="tx1"/>
                </a:solidFill>
                <a:effectLst/>
                <a:latin typeface="+mn-lt"/>
                <a:ea typeface="Calibri" panose="020F0502020204030204" pitchFamily="34" charset="0"/>
                <a:cs typeface="Times New Roman" panose="02020603050405020304" pitchFamily="18" charset="0"/>
              </a:rPr>
              <a:t>, Getrude Ncube</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3</a:t>
            </a:r>
            <a:r>
              <a:rPr lang="en-US" sz="3600" b="0" kern="100" dirty="0">
                <a:solidFill>
                  <a:schemeClr val="tx1"/>
                </a:solidFill>
                <a:effectLst/>
                <a:latin typeface="+mn-lt"/>
                <a:ea typeface="Calibri" panose="020F0502020204030204" pitchFamily="34" charset="0"/>
                <a:cs typeface="Times New Roman" panose="02020603050405020304" pitchFamily="18" charset="0"/>
              </a:rPr>
              <a:t>, Tendayi Mharadze</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4</a:t>
            </a:r>
            <a:r>
              <a:rPr lang="en-US" sz="3600" b="0" kern="100" dirty="0">
                <a:solidFill>
                  <a:schemeClr val="tx1"/>
                </a:solidFill>
                <a:effectLst/>
                <a:latin typeface="+mn-lt"/>
                <a:ea typeface="Calibri" panose="020F0502020204030204" pitchFamily="34" charset="0"/>
                <a:cs typeface="Times New Roman" panose="02020603050405020304" pitchFamily="18" charset="0"/>
              </a:rPr>
              <a:t>, Rickie Malaba</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4</a:t>
            </a:r>
            <a:r>
              <a:rPr lang="en-US" sz="3600" b="0" kern="100" dirty="0">
                <a:solidFill>
                  <a:schemeClr val="tx1"/>
                </a:solidFill>
                <a:effectLst/>
                <a:latin typeface="+mn-lt"/>
                <a:ea typeface="Calibri" panose="020F0502020204030204" pitchFamily="34" charset="0"/>
                <a:cs typeface="Times New Roman" panose="02020603050405020304" pitchFamily="18" charset="0"/>
              </a:rPr>
              <a:t>, Abigail K. Korn</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5</a:t>
            </a:r>
            <a:r>
              <a:rPr lang="en-US" sz="3600" b="0" kern="100" dirty="0">
                <a:solidFill>
                  <a:schemeClr val="tx1"/>
                </a:solidFill>
                <a:effectLst/>
                <a:latin typeface="+mn-lt"/>
                <a:ea typeface="Calibri" panose="020F0502020204030204" pitchFamily="34" charset="0"/>
                <a:cs typeface="Times New Roman" panose="02020603050405020304" pitchFamily="18" charset="0"/>
              </a:rPr>
              <a:t>, Kerry A. Thomson</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5</a:t>
            </a:r>
            <a:r>
              <a:rPr lang="en-US" sz="3600" b="0" kern="100" dirty="0">
                <a:solidFill>
                  <a:schemeClr val="tx1"/>
                </a:solidFill>
                <a:effectLst/>
                <a:latin typeface="+mn-lt"/>
                <a:ea typeface="Calibri" panose="020F0502020204030204" pitchFamily="34" charset="0"/>
                <a:cs typeface="Times New Roman" panose="02020603050405020304" pitchFamily="18" charset="0"/>
              </a:rPr>
              <a:t>, Stefan Wiktor</a:t>
            </a:r>
            <a: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t>5</a:t>
            </a:r>
            <a:br>
              <a:rPr lang="en-US" sz="3600" b="0" kern="100" baseline="30000" dirty="0">
                <a:solidFill>
                  <a:schemeClr val="tx1"/>
                </a:solidFill>
                <a:effectLst/>
                <a:latin typeface="+mn-lt"/>
                <a:ea typeface="Calibri" panose="020F0502020204030204" pitchFamily="34" charset="0"/>
                <a:cs typeface="Times New Roman" panose="02020603050405020304" pitchFamily="18" charset="0"/>
              </a:rPr>
            </a:br>
            <a:br>
              <a:rPr lang="en-US" sz="3600" dirty="0">
                <a:solidFill>
                  <a:schemeClr val="tx1"/>
                </a:solidFill>
                <a:latin typeface="Trebuchet MS" panose="020B0603020202020204" pitchFamily="34" charset="0"/>
              </a:rPr>
            </a:br>
            <a:r>
              <a:rPr lang="en-US" sz="2400" b="0" kern="100" baseline="30000" dirty="0">
                <a:solidFill>
                  <a:schemeClr val="tx1"/>
                </a:solidFill>
                <a:effectLst/>
                <a:latin typeface="+mn-lt"/>
                <a:ea typeface="Calibri" panose="020F0502020204030204" pitchFamily="34" charset="0"/>
                <a:cs typeface="Times New Roman" panose="02020603050405020304" pitchFamily="18" charset="0"/>
              </a:rPr>
              <a:t>1</a:t>
            </a:r>
            <a:r>
              <a:rPr lang="en-US" sz="2400" b="0" kern="100" dirty="0">
                <a:solidFill>
                  <a:schemeClr val="tx1"/>
                </a:solidFill>
                <a:effectLst/>
                <a:latin typeface="+mn-lt"/>
                <a:ea typeface="Calibri" panose="020F0502020204030204" pitchFamily="34" charset="0"/>
                <a:cs typeface="Times New Roman" panose="02020603050405020304" pitchFamily="18" charset="0"/>
              </a:rPr>
              <a:t>Pangaea Zimbabwe AIDS Trust (PZAT), Harare, Zimbabwe; </a:t>
            </a:r>
            <a:r>
              <a:rPr lang="en-US" sz="2400" b="0" kern="100" baseline="30000" dirty="0">
                <a:solidFill>
                  <a:schemeClr val="tx1"/>
                </a:solidFill>
                <a:effectLst/>
                <a:latin typeface="+mn-lt"/>
                <a:ea typeface="Calibri" panose="020F0502020204030204" pitchFamily="34" charset="0"/>
                <a:cs typeface="Times New Roman" panose="02020603050405020304" pitchFamily="18" charset="0"/>
              </a:rPr>
              <a:t>2</a:t>
            </a:r>
            <a:r>
              <a:rPr lang="en-US" sz="2400" b="0" kern="100" dirty="0">
                <a:solidFill>
                  <a:schemeClr val="tx1"/>
                </a:solidFill>
                <a:effectLst/>
                <a:latin typeface="+mn-lt"/>
                <a:ea typeface="Calibri" panose="020F0502020204030204" pitchFamily="34" charset="0"/>
                <a:cs typeface="Times New Roman" panose="02020603050405020304" pitchFamily="18" charset="0"/>
              </a:rPr>
              <a:t>Zimbabwe Technical Assistance, Training &amp; Education Center for Health (Zim-TTECH), Harare, Zimbabwe; </a:t>
            </a:r>
            <a:r>
              <a:rPr lang="en-US" sz="2400" b="0" kern="100" baseline="30000" dirty="0">
                <a:solidFill>
                  <a:schemeClr val="tx1"/>
                </a:solidFill>
                <a:effectLst/>
                <a:latin typeface="+mn-lt"/>
                <a:ea typeface="Calibri" panose="020F0502020204030204" pitchFamily="34" charset="0"/>
                <a:cs typeface="Times New Roman" panose="02020603050405020304" pitchFamily="18" charset="0"/>
              </a:rPr>
              <a:t>3</a:t>
            </a:r>
            <a:r>
              <a:rPr lang="en-US" sz="2400" b="0" kern="100" dirty="0">
                <a:solidFill>
                  <a:schemeClr val="tx1"/>
                </a:solidFill>
                <a:effectLst/>
                <a:latin typeface="+mn-lt"/>
                <a:ea typeface="Calibri" panose="020F0502020204030204" pitchFamily="34" charset="0"/>
                <a:cs typeface="Times New Roman" panose="02020603050405020304" pitchFamily="18" charset="0"/>
              </a:rPr>
              <a:t>Ministry of Health and Child-Care (MOHCC), Harare, Zimbabwe; </a:t>
            </a:r>
            <a:r>
              <a:rPr lang="en-US" sz="2400" b="0" kern="100" baseline="30000" dirty="0">
                <a:solidFill>
                  <a:schemeClr val="tx1"/>
                </a:solidFill>
                <a:effectLst/>
                <a:latin typeface="+mn-lt"/>
                <a:ea typeface="Calibri" panose="020F0502020204030204" pitchFamily="34" charset="0"/>
                <a:cs typeface="Times New Roman" panose="02020603050405020304" pitchFamily="18" charset="0"/>
              </a:rPr>
              <a:t>4</a:t>
            </a:r>
            <a:r>
              <a:rPr lang="en-US" sz="2400" b="0" kern="100" dirty="0">
                <a:solidFill>
                  <a:schemeClr val="tx1"/>
                </a:solidFill>
                <a:effectLst/>
                <a:latin typeface="+mn-lt"/>
                <a:ea typeface="Calibri" panose="020F0502020204030204" pitchFamily="34" charset="0"/>
                <a:cs typeface="Times New Roman" panose="02020603050405020304" pitchFamily="18" charset="0"/>
              </a:rPr>
              <a:t>Division of Global HIV &amp; TB (DGHT), U.S. Centers for Disease Control and Prevention (CDC), Harare, Zimbabwe; </a:t>
            </a:r>
            <a:r>
              <a:rPr lang="en-US" sz="2400" b="0" kern="100" baseline="30000" dirty="0">
                <a:solidFill>
                  <a:schemeClr val="tx1"/>
                </a:solidFill>
                <a:effectLst/>
                <a:latin typeface="+mn-lt"/>
                <a:ea typeface="Calibri" panose="020F0502020204030204" pitchFamily="34" charset="0"/>
                <a:cs typeface="Times New Roman" panose="02020603050405020304" pitchFamily="18" charset="0"/>
              </a:rPr>
              <a:t>5</a:t>
            </a:r>
            <a:r>
              <a:rPr lang="en-US" sz="2400" b="0" kern="100" dirty="0">
                <a:solidFill>
                  <a:schemeClr val="tx1"/>
                </a:solidFill>
                <a:effectLst/>
                <a:latin typeface="+mn-lt"/>
                <a:ea typeface="Calibri" panose="020F0502020204030204" pitchFamily="34" charset="0"/>
                <a:cs typeface="Times New Roman" panose="02020603050405020304" pitchFamily="18" charset="0"/>
              </a:rPr>
              <a:t>International Training and Education Center for Health; </a:t>
            </a:r>
            <a:r>
              <a:rPr lang="en-US" sz="2400" b="0" kern="100" baseline="30000" dirty="0">
                <a:solidFill>
                  <a:schemeClr val="tx1"/>
                </a:solidFill>
                <a:effectLst/>
                <a:latin typeface="+mn-lt"/>
                <a:ea typeface="Calibri" panose="020F0502020204030204" pitchFamily="34" charset="0"/>
                <a:cs typeface="Times New Roman" panose="02020603050405020304" pitchFamily="18" charset="0"/>
              </a:rPr>
              <a:t>5</a:t>
            </a:r>
            <a:r>
              <a:rPr lang="en-US" sz="2400" b="0" kern="100" dirty="0">
                <a:solidFill>
                  <a:schemeClr val="tx1"/>
                </a:solidFill>
                <a:effectLst/>
                <a:latin typeface="+mn-lt"/>
                <a:ea typeface="Calibri" panose="020F0502020204030204" pitchFamily="34" charset="0"/>
                <a:cs typeface="Times New Roman" panose="02020603050405020304" pitchFamily="18" charset="0"/>
              </a:rPr>
              <a:t>(I-TECH), University of Washington, Seattle, United States</a:t>
            </a:r>
            <a:endParaRPr lang="en-GB" sz="2800" dirty="0">
              <a:solidFill>
                <a:schemeClr val="tx1"/>
              </a:solidFill>
              <a:latin typeface="+mn-lt"/>
            </a:endParaRPr>
          </a:p>
        </p:txBody>
      </p:sp>
      <p:sp>
        <p:nvSpPr>
          <p:cNvPr id="26" name="Text Box 4">
            <a:extLst>
              <a:ext uri="{FF2B5EF4-FFF2-40B4-BE49-F238E27FC236}">
                <a16:creationId xmlns:a16="http://schemas.microsoft.com/office/drawing/2014/main" id="{99EAFF80-8B8A-3EBE-DED8-5E8D606821C6}"/>
              </a:ext>
            </a:extLst>
          </p:cNvPr>
          <p:cNvSpPr txBox="1">
            <a:spLocks noChangeArrowheads="1"/>
          </p:cNvSpPr>
          <p:nvPr/>
        </p:nvSpPr>
        <p:spPr bwMode="auto">
          <a:xfrm>
            <a:off x="321684" y="18408415"/>
            <a:ext cx="14815922" cy="11202905"/>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wrap="square" lIns="91440" tIns="91440" rIns="91440" bIns="91440" numCol="1" anchor="t" anchorCtr="0" compatLnSpc="1">
            <a:prstTxWarp prst="textNoShape">
              <a:avLst/>
            </a:prstTxWarp>
          </a:bodyPr>
          <a:lstStyle/>
          <a:p>
            <a:pPr algn="just" defTabSz="371736" eaLnBrk="0" fontAlgn="base" hangingPunct="0">
              <a:lnSpc>
                <a:spcPct val="114000"/>
              </a:lnSpc>
              <a:spcBef>
                <a:spcPct val="0"/>
              </a:spcBef>
              <a:spcAft>
                <a:spcPct val="0"/>
              </a:spcAft>
            </a:pPr>
            <a:r>
              <a:rPr lang="en-US" altLang="en-US" sz="6000" b="1" dirty="0">
                <a:solidFill>
                  <a:srgbClr val="FF0000"/>
                </a:solidFill>
                <a:ea typeface="IAS Ribbon Sans Bold" pitchFamily="2" charset="0"/>
              </a:rPr>
              <a:t>DESCRIPTION</a:t>
            </a:r>
          </a:p>
          <a:p>
            <a:pPr marL="457200" indent="-457200" algn="just">
              <a:lnSpc>
                <a:spcPct val="114000"/>
              </a:lnSpc>
              <a:buFont typeface="Arial" panose="020B0604020202020204" pitchFamily="34" charset="0"/>
              <a:buChar char="•"/>
            </a:pPr>
            <a:r>
              <a:rPr lang="en-US" sz="3600" dirty="0"/>
              <a:t>In July 2021, we administered a vulnerability assessment tool to identify YWSS/SEM eligible for enhanced economic strengthening (EES)</a:t>
            </a:r>
            <a:r>
              <a:rPr lang="en-ZW" sz="3600" dirty="0"/>
              <a:t>.</a:t>
            </a:r>
          </a:p>
          <a:p>
            <a:pPr marL="571500" indent="-571500" algn="just">
              <a:lnSpc>
                <a:spcPct val="114000"/>
              </a:lnSpc>
              <a:buFont typeface="Arial" panose="020B0604020202020204" pitchFamily="34" charset="0"/>
              <a:buChar char="•"/>
            </a:pPr>
            <a:r>
              <a:rPr lang="en-US" sz="3600" dirty="0"/>
              <a:t>Ministries of Women Affairs, Youth, Agriculture, and Social Development facilitated two-day skills trainings on projects deemed viable through community engagement</a:t>
            </a:r>
            <a:r>
              <a:rPr lang="en-ZW" sz="3600" dirty="0"/>
              <a:t>.</a:t>
            </a:r>
          </a:p>
          <a:p>
            <a:pPr marL="571500" indent="-571500" algn="just">
              <a:lnSpc>
                <a:spcPct val="114000"/>
              </a:lnSpc>
              <a:buFont typeface="Arial" panose="020B0604020202020204" pitchFamily="34" charset="0"/>
              <a:buChar char="•"/>
            </a:pPr>
            <a:r>
              <a:rPr lang="en-ZW" sz="3600" dirty="0"/>
              <a:t>Trained YWSS/SEM received $100 each as a starter-up pack to start, improve or enhance their businesses. Supported skills in this program included making liquid-laundry soap and petroleum jelly, poultry breeding, crop production, bookkeeping, hairdressing, and catering. </a:t>
            </a:r>
          </a:p>
          <a:p>
            <a:pPr marL="457200" indent="-457200" algn="just">
              <a:lnSpc>
                <a:spcPct val="114000"/>
              </a:lnSpc>
              <a:buFont typeface="Arial" panose="020B0604020202020204" pitchFamily="34" charset="0"/>
              <a:buChar char="•"/>
            </a:pPr>
            <a:r>
              <a:rPr lang="en-ZW" sz="3600" dirty="0"/>
              <a:t>To ensure project sustainability, support and mentorship visits were conducted by DREAMS and related ministry officials. YWSS/SEM participating in EES projects were linked to markets through synergies between public and private partnerships. </a:t>
            </a:r>
            <a:endParaRPr lang="en-US" sz="3600" dirty="0"/>
          </a:p>
          <a:p>
            <a:pPr defTabSz="371736" eaLnBrk="0" fontAlgn="base" hangingPunct="0">
              <a:lnSpc>
                <a:spcPct val="114000"/>
              </a:lnSpc>
              <a:spcBef>
                <a:spcPct val="0"/>
              </a:spcBef>
              <a:spcAft>
                <a:spcPct val="0"/>
              </a:spcAft>
            </a:pPr>
            <a:endParaRPr lang="en-US" altLang="en-US" sz="2800" dirty="0">
              <a:latin typeface="Trebuchet MS" panose="020B0603020202020204" pitchFamily="34" charset="0"/>
              <a:ea typeface="IAS Ribbon Sans Regular" pitchFamily="2" charset="0"/>
            </a:endParaRPr>
          </a:p>
        </p:txBody>
      </p:sp>
      <p:sp>
        <p:nvSpPr>
          <p:cNvPr id="27" name="Text Box 4">
            <a:extLst>
              <a:ext uri="{FF2B5EF4-FFF2-40B4-BE49-F238E27FC236}">
                <a16:creationId xmlns:a16="http://schemas.microsoft.com/office/drawing/2014/main" id="{5F433A92-A25A-5922-74A4-7CBADBD73203}"/>
              </a:ext>
            </a:extLst>
          </p:cNvPr>
          <p:cNvSpPr txBox="1">
            <a:spLocks noChangeArrowheads="1"/>
          </p:cNvSpPr>
          <p:nvPr/>
        </p:nvSpPr>
        <p:spPr bwMode="auto">
          <a:xfrm>
            <a:off x="251762" y="29721837"/>
            <a:ext cx="14490289" cy="9611371"/>
          </a:xfrm>
          <a:prstGeom prst="rect">
            <a:avLst/>
          </a:prstGeom>
          <a:ln>
            <a:noFill/>
          </a:ln>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anchor="t" anchorCtr="0" compatLnSpc="1">
            <a:prstTxWarp prst="textNoShape">
              <a:avLst/>
            </a:prstTxWarp>
          </a:bodyPr>
          <a:lstStyle/>
          <a:p>
            <a:pPr algn="just" defTabSz="371736" eaLnBrk="0" fontAlgn="base" hangingPunct="0">
              <a:lnSpc>
                <a:spcPct val="114000"/>
              </a:lnSpc>
              <a:spcBef>
                <a:spcPct val="0"/>
              </a:spcBef>
              <a:spcAft>
                <a:spcPct val="0"/>
              </a:spcAft>
            </a:pPr>
            <a:r>
              <a:rPr lang="en-US" altLang="en-US" sz="6000" b="1" dirty="0">
                <a:solidFill>
                  <a:srgbClr val="FF0000"/>
                </a:solidFill>
                <a:ea typeface="IAS Ribbon Sans Bold" pitchFamily="2" charset="0"/>
              </a:rPr>
              <a:t>LESSONS LEARNT</a:t>
            </a:r>
          </a:p>
          <a:p>
            <a:pPr marL="457200" indent="-457200" algn="just">
              <a:lnSpc>
                <a:spcPct val="114000"/>
              </a:lnSpc>
              <a:buFont typeface="Arial" panose="020B0604020202020204" pitchFamily="34" charset="0"/>
              <a:buChar char="•"/>
            </a:pPr>
            <a:r>
              <a:rPr lang="en-ZW" sz="3600" dirty="0"/>
              <a:t>This multi-sectorial approach resulted in relevant trainings, mentoring, and support that enabled YWSS/SEM to start their business.</a:t>
            </a:r>
          </a:p>
          <a:p>
            <a:pPr marL="457200" indent="-457200" algn="just">
              <a:lnSpc>
                <a:spcPct val="114000"/>
              </a:lnSpc>
              <a:buFont typeface="Arial" panose="020B0604020202020204" pitchFamily="34" charset="0"/>
              <a:buChar char="•"/>
            </a:pPr>
            <a:r>
              <a:rPr lang="en-US" sz="3600" dirty="0"/>
              <a:t>Public private partnerships to support microenterprises of YWSS</a:t>
            </a:r>
            <a:r>
              <a:rPr lang="en-ZW" sz="3600" dirty="0"/>
              <a:t>. </a:t>
            </a:r>
          </a:p>
          <a:p>
            <a:pPr marL="457200" indent="-457200" algn="just">
              <a:lnSpc>
                <a:spcPct val="114000"/>
              </a:lnSpc>
              <a:buFont typeface="Arial" panose="020B0604020202020204" pitchFamily="34" charset="0"/>
              <a:buChar char="•"/>
            </a:pPr>
            <a:r>
              <a:rPr lang="en-ZW" sz="3600" dirty="0"/>
              <a:t>Support, mentorship and look and learn visits for YWSS/SEM impacted hands-on knowledge and eagerness to continue with businesses.</a:t>
            </a:r>
          </a:p>
          <a:p>
            <a:pPr marL="457200" indent="-457200" algn="just">
              <a:lnSpc>
                <a:spcPct val="114000"/>
              </a:lnSpc>
              <a:buFont typeface="Arial" panose="020B0604020202020204" pitchFamily="34" charset="0"/>
              <a:buChar char="•"/>
            </a:pPr>
            <a:r>
              <a:rPr lang="en-US" sz="3600" dirty="0"/>
              <a:t>Participating and exhibiting at international fairs by YWSS opened long term business opportunities</a:t>
            </a:r>
            <a:r>
              <a:rPr lang="en-ZW" sz="3600" dirty="0"/>
              <a:t>.</a:t>
            </a:r>
          </a:p>
          <a:p>
            <a:pPr marL="457200" indent="-457200" algn="just">
              <a:lnSpc>
                <a:spcPct val="114000"/>
              </a:lnSpc>
              <a:buFont typeface="Arial" panose="020B0604020202020204" pitchFamily="34" charset="0"/>
              <a:buChar char="•"/>
            </a:pPr>
            <a:r>
              <a:rPr lang="en-US" sz="3600" dirty="0"/>
              <a:t> YWSS/SEM supported reported spending more time on their enterprises and reduced dependency on transactional sex thereby reducing exposure to HIV</a:t>
            </a:r>
            <a:r>
              <a:rPr lang="en-US" altLang="en-US" sz="3600" dirty="0">
                <a:solidFill>
                  <a:srgbClr val="000000"/>
                </a:solidFill>
                <a:ea typeface="IAS Ribbon Sans Regular" pitchFamily="2" charset="0"/>
              </a:rPr>
              <a:t>.</a:t>
            </a:r>
          </a:p>
        </p:txBody>
      </p:sp>
      <p:sp>
        <p:nvSpPr>
          <p:cNvPr id="28" name="Text Box 4">
            <a:extLst>
              <a:ext uri="{FF2B5EF4-FFF2-40B4-BE49-F238E27FC236}">
                <a16:creationId xmlns:a16="http://schemas.microsoft.com/office/drawing/2014/main" id="{BB8A6B40-9061-150B-9587-CD47E26D1198}"/>
              </a:ext>
            </a:extLst>
          </p:cNvPr>
          <p:cNvSpPr txBox="1">
            <a:spLocks noChangeArrowheads="1"/>
          </p:cNvSpPr>
          <p:nvPr/>
        </p:nvSpPr>
        <p:spPr bwMode="auto">
          <a:xfrm>
            <a:off x="15270173" y="32373264"/>
            <a:ext cx="14433952" cy="6959945"/>
          </a:xfrm>
          <a:prstGeom prst="rect">
            <a:avLst/>
          </a:prstGeom>
          <a:ln>
            <a:noFill/>
          </a:ln>
        </p:spPr>
        <p:style>
          <a:lnRef idx="2">
            <a:schemeClr val="accent3"/>
          </a:lnRef>
          <a:fillRef idx="1">
            <a:schemeClr val="lt1"/>
          </a:fillRef>
          <a:effectRef idx="0">
            <a:schemeClr val="accent3"/>
          </a:effectRef>
          <a:fontRef idx="minor">
            <a:schemeClr val="dk1"/>
          </a:fontRef>
        </p:style>
        <p:txBody>
          <a:bodyPr vert="horz" wrap="square" lIns="91440" tIns="91440" rIns="91440" bIns="91440" numCol="1" anchor="t" anchorCtr="0" compatLnSpc="1">
            <a:prstTxWarp prst="textNoShape">
              <a:avLst/>
            </a:prstTxWarp>
          </a:bodyPr>
          <a:lstStyle/>
          <a:p>
            <a:pPr algn="just" defTabSz="371736" eaLnBrk="0" fontAlgn="base" hangingPunct="0">
              <a:lnSpc>
                <a:spcPct val="114000"/>
              </a:lnSpc>
              <a:spcBef>
                <a:spcPct val="0"/>
              </a:spcBef>
              <a:spcAft>
                <a:spcPct val="0"/>
              </a:spcAft>
            </a:pPr>
            <a:r>
              <a:rPr lang="en-US" altLang="en-US" sz="6000" b="1" dirty="0">
                <a:solidFill>
                  <a:srgbClr val="FF0000"/>
                </a:solidFill>
                <a:ea typeface="IAS Ribbon Sans Bold" pitchFamily="2" charset="0"/>
              </a:rPr>
              <a:t>NEXT STEPS</a:t>
            </a:r>
          </a:p>
          <a:p>
            <a:pPr marL="457200" indent="-457200" algn="just" defTabSz="371736" eaLnBrk="0" fontAlgn="base" hangingPunct="0">
              <a:lnSpc>
                <a:spcPct val="114000"/>
              </a:lnSpc>
              <a:spcBef>
                <a:spcPct val="0"/>
              </a:spcBef>
              <a:spcAft>
                <a:spcPct val="0"/>
              </a:spcAft>
              <a:buFont typeface="Arial" panose="020B0604020202020204" pitchFamily="34" charset="0"/>
              <a:buChar char="•"/>
            </a:pPr>
            <a:r>
              <a:rPr lang="en-ZW" sz="3600" dirty="0"/>
              <a:t>DREAMS and other district stakeholders will continue supporting YWSS/SEM to showcase products at local and regional business market fairs.</a:t>
            </a:r>
          </a:p>
          <a:p>
            <a:pPr marL="457200" indent="-457200" algn="just">
              <a:lnSpc>
                <a:spcPct val="114000"/>
              </a:lnSpc>
              <a:buFont typeface="Arial" panose="020B0604020202020204" pitchFamily="34" charset="0"/>
              <a:buChar char="•"/>
            </a:pPr>
            <a:r>
              <a:rPr lang="en-ZW" sz="3600" dirty="0"/>
              <a:t>YWSS/SEM will be encouraged to engage in Internal-Savings-And-Lending-Scheme for </a:t>
            </a:r>
          </a:p>
          <a:p>
            <a:pPr marL="457200" indent="-457200" algn="just">
              <a:lnSpc>
                <a:spcPct val="114000"/>
              </a:lnSpc>
              <a:buFont typeface="Arial" panose="020B0604020202020204" pitchFamily="34" charset="0"/>
              <a:buChar char="•"/>
            </a:pPr>
            <a:r>
              <a:rPr lang="en-ZW" sz="3600" dirty="0"/>
              <a:t>Access to sustainable financing to boost their businesses. Business diversification will help expand YWSS/SEM product market. YWSS/SEM to mentor and problem-solve with other entrepreneurs’ businesses</a:t>
            </a:r>
            <a:r>
              <a:rPr lang="en-ZW" sz="2400" dirty="0">
                <a:latin typeface="Trebuchet MS" panose="020B0603020202020204" pitchFamily="34" charset="0"/>
              </a:rPr>
              <a:t>. </a:t>
            </a:r>
          </a:p>
          <a:p>
            <a:pPr defTabSz="371736" eaLnBrk="0" fontAlgn="base" hangingPunct="0">
              <a:lnSpc>
                <a:spcPct val="114000"/>
              </a:lnSpc>
              <a:spcBef>
                <a:spcPct val="0"/>
              </a:spcBef>
              <a:spcAft>
                <a:spcPct val="0"/>
              </a:spcAft>
            </a:pPr>
            <a:endParaRPr lang="en-US" altLang="en-US" sz="2800" dirty="0">
              <a:latin typeface="Trebuchet MS" panose="020B0603020202020204" pitchFamily="34" charset="0"/>
              <a:ea typeface="IAS Ribbon Sans Regular" pitchFamily="2" charset="0"/>
            </a:endParaRPr>
          </a:p>
        </p:txBody>
      </p:sp>
      <p:graphicFrame>
        <p:nvGraphicFramePr>
          <p:cNvPr id="5" name="Diagram 4">
            <a:extLst>
              <a:ext uri="{FF2B5EF4-FFF2-40B4-BE49-F238E27FC236}">
                <a16:creationId xmlns:a16="http://schemas.microsoft.com/office/drawing/2014/main" id="{ADD5110C-D96C-43F0-256D-1585D3245031}"/>
              </a:ext>
            </a:extLst>
          </p:cNvPr>
          <p:cNvGraphicFramePr/>
          <p:nvPr>
            <p:extLst>
              <p:ext uri="{D42A27DB-BD31-4B8C-83A1-F6EECF244321}">
                <p14:modId xmlns:p14="http://schemas.microsoft.com/office/powerpoint/2010/main" val="5881477"/>
              </p:ext>
            </p:extLst>
          </p:nvPr>
        </p:nvGraphicFramePr>
        <p:xfrm>
          <a:off x="15507941" y="17073690"/>
          <a:ext cx="14490289" cy="15072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26640A2C-93E2-2D99-88A6-CA59EBD8114B}"/>
              </a:ext>
            </a:extLst>
          </p:cNvPr>
          <p:cNvSpPr txBox="1"/>
          <p:nvPr/>
        </p:nvSpPr>
        <p:spPr>
          <a:xfrm>
            <a:off x="23097552" y="17200731"/>
            <a:ext cx="6925899" cy="8402300"/>
          </a:xfrm>
          <a:prstGeom prst="rect">
            <a:avLst/>
          </a:prstGeom>
          <a:noFill/>
        </p:spPr>
        <p:txBody>
          <a:bodyPr wrap="square">
            <a:spAutoFit/>
          </a:bodyPr>
          <a:lstStyle/>
          <a:p>
            <a:pPr marL="285750" lvl="0" indent="-285750">
              <a:buFont typeface="Arial" panose="020B0604020202020204" pitchFamily="34" charset="0"/>
              <a:buChar char="•"/>
            </a:pPr>
            <a:r>
              <a:rPr lang="en-US" sz="3600" dirty="0"/>
              <a:t>National Aids Council </a:t>
            </a:r>
          </a:p>
          <a:p>
            <a:pPr marL="285750" lvl="0" indent="-285750">
              <a:buFont typeface="Arial" panose="020B0604020202020204" pitchFamily="34" charset="0"/>
              <a:buChar char="•"/>
            </a:pPr>
            <a:r>
              <a:rPr lang="en-US" sz="3600" dirty="0"/>
              <a:t>Ministry of Women Affairs, small and medium Enterprises community development.</a:t>
            </a:r>
          </a:p>
          <a:p>
            <a:pPr marL="285750" lvl="0" indent="-285750">
              <a:buFont typeface="Arial" panose="020B0604020202020204" pitchFamily="34" charset="0"/>
              <a:buChar char="•"/>
            </a:pPr>
            <a:r>
              <a:rPr lang="en-US" sz="3600" dirty="0"/>
              <a:t>Ministry of Youth Empowerment, Development and  Vocational Training. </a:t>
            </a:r>
          </a:p>
          <a:p>
            <a:pPr marL="285750" lvl="0" indent="-285750">
              <a:buFont typeface="Arial" panose="020B0604020202020204" pitchFamily="34" charset="0"/>
              <a:buChar char="•"/>
            </a:pPr>
            <a:r>
              <a:rPr lang="en-US" sz="3600" dirty="0"/>
              <a:t>Ministry of Lands, Agriculture, Fisheries, Water and Rural Development</a:t>
            </a:r>
          </a:p>
          <a:p>
            <a:pPr marL="285750" lvl="0" indent="-285750">
              <a:buFont typeface="Arial" panose="020B0604020202020204" pitchFamily="34" charset="0"/>
              <a:buChar char="•"/>
            </a:pPr>
            <a:r>
              <a:rPr lang="en-US" sz="3600" dirty="0"/>
              <a:t>Ministry of local government </a:t>
            </a:r>
          </a:p>
        </p:txBody>
      </p:sp>
      <p:sp>
        <p:nvSpPr>
          <p:cNvPr id="8" name="TextBox 7">
            <a:extLst>
              <a:ext uri="{FF2B5EF4-FFF2-40B4-BE49-F238E27FC236}">
                <a16:creationId xmlns:a16="http://schemas.microsoft.com/office/drawing/2014/main" id="{DBEA1F39-652F-5916-CDD1-5816553FA473}"/>
              </a:ext>
            </a:extLst>
          </p:cNvPr>
          <p:cNvSpPr txBox="1"/>
          <p:nvPr/>
        </p:nvSpPr>
        <p:spPr>
          <a:xfrm>
            <a:off x="23271480" y="27518080"/>
            <a:ext cx="6432645" cy="1754326"/>
          </a:xfrm>
          <a:prstGeom prst="rect">
            <a:avLst/>
          </a:prstGeom>
          <a:noFill/>
        </p:spPr>
        <p:txBody>
          <a:bodyPr wrap="square">
            <a:spAutoFit/>
          </a:bodyPr>
          <a:lstStyle/>
          <a:p>
            <a:pPr marL="342900" lvl="0" indent="-342900">
              <a:buFont typeface="Arial" panose="020B0604020202020204" pitchFamily="34" charset="0"/>
              <a:buChar char="•"/>
            </a:pPr>
            <a:r>
              <a:rPr lang="en-US" sz="3600" dirty="0"/>
              <a:t>Pangaea Zimbabwe</a:t>
            </a:r>
          </a:p>
          <a:p>
            <a:pPr marL="342900" lvl="0" indent="-342900">
              <a:buFont typeface="Arial" panose="020B0604020202020204" pitchFamily="34" charset="0"/>
              <a:buChar char="•"/>
            </a:pPr>
            <a:r>
              <a:rPr lang="en-US" sz="3600" dirty="0"/>
              <a:t>Bantwana Zimbabwe</a:t>
            </a:r>
          </a:p>
          <a:p>
            <a:pPr marL="342900" lvl="0" indent="-342900">
              <a:buFont typeface="Arial" panose="020B0604020202020204" pitchFamily="34" charset="0"/>
              <a:buChar char="•"/>
            </a:pPr>
            <a:r>
              <a:rPr lang="en-US" sz="3600" dirty="0"/>
              <a:t>Zim-TTECH</a:t>
            </a:r>
          </a:p>
        </p:txBody>
      </p:sp>
      <p:sp>
        <p:nvSpPr>
          <p:cNvPr id="25" name="TextBox 24">
            <a:extLst>
              <a:ext uri="{FF2B5EF4-FFF2-40B4-BE49-F238E27FC236}">
                <a16:creationId xmlns:a16="http://schemas.microsoft.com/office/drawing/2014/main" id="{958C9DC2-2163-EB6A-C86F-BDDF2B165E1F}"/>
              </a:ext>
            </a:extLst>
          </p:cNvPr>
          <p:cNvSpPr txBox="1"/>
          <p:nvPr/>
        </p:nvSpPr>
        <p:spPr>
          <a:xfrm>
            <a:off x="15552076" y="8994580"/>
            <a:ext cx="14446154" cy="7939546"/>
          </a:xfrm>
          <a:prstGeom prst="rect">
            <a:avLst/>
          </a:prstGeom>
          <a:ln w="76200">
            <a:solidFill>
              <a:srgbClr val="BAD246"/>
            </a:solidFill>
          </a:ln>
        </p:spPr>
        <p:style>
          <a:lnRef idx="2">
            <a:schemeClr val="accent5"/>
          </a:lnRef>
          <a:fillRef idx="1">
            <a:schemeClr val="lt1"/>
          </a:fillRef>
          <a:effectRef idx="0">
            <a:schemeClr val="accent5"/>
          </a:effectRef>
          <a:fontRef idx="minor">
            <a:schemeClr val="dk1"/>
          </a:fontRef>
        </p:style>
        <p:txBody>
          <a:bodyPr wrap="square" lIns="91440" tIns="91440" rIns="91440" bIns="91440">
            <a:spAutoFit/>
          </a:bodyPr>
          <a:lstStyle/>
          <a:p>
            <a:pPr algn="just" defTabSz="2743200">
              <a:lnSpc>
                <a:spcPct val="114000"/>
              </a:lnSpc>
              <a:spcBef>
                <a:spcPts val="3000"/>
              </a:spcBef>
            </a:pPr>
            <a:r>
              <a:rPr lang="en-US" sz="6000" b="1" dirty="0">
                <a:solidFill>
                  <a:srgbClr val="FF0000"/>
                </a:solidFill>
              </a:rPr>
              <a:t>PUBLIC PRIVATE PARTNERSHIPS</a:t>
            </a:r>
          </a:p>
          <a:p>
            <a:pPr marL="342900" indent="-342900" defTabSz="2743200">
              <a:lnSpc>
                <a:spcPct val="114000"/>
              </a:lnSpc>
              <a:buFont typeface="Arial" panose="020B0604020202020204" pitchFamily="34" charset="0"/>
              <a:buChar char="•"/>
            </a:pPr>
            <a:r>
              <a:rPr lang="en-US" sz="3600" dirty="0"/>
              <a:t>PZ is a partner in the Zimbabwe Partnership to Accelerate AIDS Control (ZimPAAC) consortium and has been working with the MOHCC in collaboration with Zimbabwe Training and Technical Assistance Training and Education Center for Health (Zim-TTECH) to improve access to HIV prevention, care and treatment services for key and priority population groups, including adolescent girls and young women (AGYW) in Zimbabwe</a:t>
            </a:r>
          </a:p>
          <a:p>
            <a:pPr marL="342900" indent="-342900" defTabSz="2743200">
              <a:lnSpc>
                <a:spcPct val="114000"/>
              </a:lnSpc>
              <a:buFont typeface="Arial" panose="020B0604020202020204" pitchFamily="34" charset="0"/>
              <a:buChar char="•"/>
            </a:pPr>
            <a:r>
              <a:rPr lang="en-US" sz="3600" dirty="0"/>
              <a:t>PZ implements DREAMS in four Matabeleland North districts: Bubi, Lupane, Nkayi and Tsholotsho</a:t>
            </a:r>
            <a:br>
              <a:rPr lang="en-US" sz="2400" dirty="0">
                <a:latin typeface="Trebuchet MS" panose="020B0603020202020204" pitchFamily="34" charset="0"/>
              </a:rPr>
            </a:br>
            <a:endParaRPr lang="en-US" sz="2400" dirty="0">
              <a:latin typeface="Trebuchet MS" panose="020B0603020202020204" pitchFamily="34" charset="0"/>
            </a:endParaRPr>
          </a:p>
        </p:txBody>
      </p:sp>
      <p:sp>
        <p:nvSpPr>
          <p:cNvPr id="45" name="Text Placeholder 57">
            <a:extLst>
              <a:ext uri="{FF2B5EF4-FFF2-40B4-BE49-F238E27FC236}">
                <a16:creationId xmlns:a16="http://schemas.microsoft.com/office/drawing/2014/main" id="{20038495-A7CB-C404-689A-981EB55DAB28}"/>
              </a:ext>
            </a:extLst>
          </p:cNvPr>
          <p:cNvSpPr txBox="1">
            <a:spLocks/>
          </p:cNvSpPr>
          <p:nvPr/>
        </p:nvSpPr>
        <p:spPr>
          <a:xfrm>
            <a:off x="-211648" y="39684537"/>
            <a:ext cx="30235099" cy="854597"/>
          </a:xfrm>
          <a:prstGeom prst="rect">
            <a:avLst/>
          </a:prstGeom>
        </p:spPr>
        <p:txBody>
          <a:bodyPr vert="horz" lIns="91440" tIns="45720" rIns="91440" bIns="45720" rtlCol="0">
            <a:noAutofit/>
          </a:bodyPr>
          <a:lstStyle>
            <a:lvl1pPr marL="0" indent="0" algn="l" defTabSz="2743200" rtl="0" eaLnBrk="1" latinLnBrk="0" hangingPunct="1">
              <a:lnSpc>
                <a:spcPct val="90000"/>
              </a:lnSpc>
              <a:spcBef>
                <a:spcPts val="3000"/>
              </a:spcBef>
              <a:buFont typeface="Arial" panose="020B0604020202020204" pitchFamily="34" charset="0"/>
              <a:buNone/>
              <a:defRPr sz="2400" kern="1200">
                <a:solidFill>
                  <a:schemeClr val="tx1"/>
                </a:solidFill>
                <a:latin typeface="Trebuchet MS" panose="020B0603020202020204" pitchFamily="34" charset="0"/>
                <a:ea typeface="+mn-ea"/>
                <a:cs typeface="+mn-cs"/>
              </a:defRPr>
            </a:lvl1pPr>
            <a:lvl2pPr marL="2057400" indent="-685800" algn="l" defTabSz="27432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2pPr>
            <a:lvl3pPr marL="3429000" indent="-685800" algn="l" defTabSz="27432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3pPr>
            <a:lvl4pPr marL="4800600" indent="-685800" algn="l" defTabSz="27432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4pPr>
            <a:lvl5pPr marL="6172200" indent="-685800" algn="l" defTabSz="2743200" rtl="0" eaLnBrk="1" latinLnBrk="0" hangingPunct="1">
              <a:lnSpc>
                <a:spcPct val="90000"/>
              </a:lnSpc>
              <a:spcBef>
                <a:spcPts val="1500"/>
              </a:spcBef>
              <a:buFont typeface="Arial" panose="020B0604020202020204" pitchFamily="34" charset="0"/>
              <a:buChar char="•"/>
              <a:defRPr sz="1800" kern="1200">
                <a:solidFill>
                  <a:schemeClr val="tx1"/>
                </a:solidFill>
                <a:latin typeface="+mn-lt"/>
                <a:ea typeface="+mn-ea"/>
                <a:cs typeface="+mn-cs"/>
              </a:defRPr>
            </a:lvl5pPr>
            <a:lvl6pPr marL="75438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6pPr>
            <a:lvl7pPr marL="89154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7pPr>
            <a:lvl8pPr marL="102870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8pPr>
            <a:lvl9pPr marL="11658600" indent="-685800" algn="l" defTabSz="2743200" rtl="0" eaLnBrk="1" latinLnBrk="0" hangingPunct="1">
              <a:lnSpc>
                <a:spcPct val="90000"/>
              </a:lnSpc>
              <a:spcBef>
                <a:spcPts val="1500"/>
              </a:spcBef>
              <a:buFont typeface="Arial" panose="020B0604020202020204" pitchFamily="34" charset="0"/>
              <a:buChar char="•"/>
              <a:defRPr sz="5400" kern="1200">
                <a:solidFill>
                  <a:schemeClr val="tx1"/>
                </a:solidFill>
                <a:latin typeface="+mn-lt"/>
                <a:ea typeface="+mn-ea"/>
                <a:cs typeface="+mn-cs"/>
              </a:defRPr>
            </a:lvl9pPr>
          </a:lstStyle>
          <a:p>
            <a:pPr marL="0" marR="0" lvl="0" indent="0" algn="ctr" defTabSz="2743200" rtl="0" eaLnBrk="1" fontAlgn="auto" latinLnBrk="0" hangingPunct="1">
              <a:lnSpc>
                <a:spcPct val="90000"/>
              </a:lnSpc>
              <a:spcBef>
                <a:spcPts val="3000"/>
              </a:spcBef>
              <a:spcAft>
                <a:spcPts val="0"/>
              </a:spcAft>
              <a:buClrTx/>
              <a:buSzTx/>
              <a:buFont typeface="Arial" panose="020B0604020202020204" pitchFamily="34" charset="0"/>
              <a:buNone/>
              <a:tabLst/>
              <a:defRPr/>
            </a:pPr>
            <a:r>
              <a:rPr kumimoji="0" lang="en-ZW" sz="3200" b="0" i="1" u="none" strike="noStrike" kern="1200" cap="none" spc="0" normalizeH="0" baseline="0" noProof="0" dirty="0">
                <a:ln>
                  <a:noFill/>
                </a:ln>
                <a:solidFill>
                  <a:sysClr val="windowText" lastClr="000000"/>
                </a:solidFill>
                <a:effectLst/>
                <a:uLnTx/>
                <a:uFillTx/>
                <a:latin typeface="+mn-lt"/>
              </a:rPr>
              <a:t>This work is supported by the U.S. President's Emergency Plan for AIDS Relief (PEPFAR) through the U.S. </a:t>
            </a:r>
            <a:r>
              <a:rPr kumimoji="0" lang="en-ZW" sz="3200" b="0" i="1" u="none" strike="noStrike" kern="1200" cap="none" spc="0" normalizeH="0" baseline="0" noProof="0" dirty="0" err="1">
                <a:ln>
                  <a:noFill/>
                </a:ln>
                <a:solidFill>
                  <a:sysClr val="windowText" lastClr="000000"/>
                </a:solidFill>
                <a:effectLst/>
                <a:uLnTx/>
                <a:uFillTx/>
                <a:latin typeface="+mn-lt"/>
              </a:rPr>
              <a:t>Centers</a:t>
            </a:r>
            <a:r>
              <a:rPr kumimoji="0" lang="en-ZW" sz="3200" b="0" i="1" u="none" strike="noStrike" kern="1200" cap="none" spc="0" normalizeH="0" baseline="0" noProof="0" dirty="0">
                <a:ln>
                  <a:noFill/>
                </a:ln>
                <a:solidFill>
                  <a:sysClr val="windowText" lastClr="000000"/>
                </a:solidFill>
                <a:effectLst/>
                <a:uLnTx/>
                <a:uFillTx/>
                <a:latin typeface="+mn-lt"/>
              </a:rPr>
              <a:t> for Disease Control and Prevention (CDC) under cooperative agreement #GH002157</a:t>
            </a:r>
            <a:endParaRPr kumimoji="0" lang="en-US" sz="3200" b="0" i="1" u="none" strike="noStrike" kern="1200" cap="none" spc="0" normalizeH="0" baseline="0" noProof="0" dirty="0">
              <a:ln>
                <a:noFill/>
              </a:ln>
              <a:solidFill>
                <a:sysClr val="windowText" lastClr="000000"/>
              </a:solidFill>
              <a:effectLst/>
              <a:uLnTx/>
              <a:uFillTx/>
              <a:latin typeface="+mn-lt"/>
            </a:endParaRPr>
          </a:p>
        </p:txBody>
      </p:sp>
      <p:pic>
        <p:nvPicPr>
          <p:cNvPr id="2" name="Picture 1">
            <a:extLst>
              <a:ext uri="{FF2B5EF4-FFF2-40B4-BE49-F238E27FC236}">
                <a16:creationId xmlns:a16="http://schemas.microsoft.com/office/drawing/2014/main" id="{31131BE4-F881-B784-0B9A-CBFB56D60EC2}"/>
              </a:ext>
            </a:extLst>
          </p:cNvPr>
          <p:cNvPicPr>
            <a:picLocks noChangeAspect="1"/>
          </p:cNvPicPr>
          <p:nvPr/>
        </p:nvPicPr>
        <p:blipFill rotWithShape="1">
          <a:blip r:embed="rId7"/>
          <a:srcRect l="9673" t="5795"/>
          <a:stretch/>
        </p:blipFill>
        <p:spPr>
          <a:xfrm>
            <a:off x="11723077" y="41452800"/>
            <a:ext cx="14833302" cy="1045056"/>
          </a:xfrm>
          <a:prstGeom prst="rect">
            <a:avLst/>
          </a:prstGeom>
        </p:spPr>
      </p:pic>
      <p:pic>
        <p:nvPicPr>
          <p:cNvPr id="4" name="Picture 3" descr="A logo with a globe and a flag&#10;&#10;Description automatically generated">
            <a:extLst>
              <a:ext uri="{FF2B5EF4-FFF2-40B4-BE49-F238E27FC236}">
                <a16:creationId xmlns:a16="http://schemas.microsoft.com/office/drawing/2014/main" id="{2A482325-AEE6-7FCB-3221-D5E40C78F48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12740" y="41529291"/>
            <a:ext cx="1351680" cy="867625"/>
          </a:xfrm>
          <a:prstGeom prst="rect">
            <a:avLst/>
          </a:prstGeom>
        </p:spPr>
      </p:pic>
    </p:spTree>
    <p:extLst>
      <p:ext uri="{BB962C8B-B14F-4D97-AF65-F5344CB8AC3E}">
        <p14:creationId xmlns:p14="http://schemas.microsoft.com/office/powerpoint/2010/main" val="1125118062"/>
      </p:ext>
    </p:extLst>
  </p:cSld>
  <p:clrMapOvr>
    <a:masterClrMapping/>
  </p:clrMapOvr>
</p:sld>
</file>

<file path=ppt/theme/theme1.xml><?xml version="1.0" encoding="utf-8"?>
<a:theme xmlns:a="http://schemas.openxmlformats.org/drawingml/2006/main" name="AIDS2022">
  <a:themeElements>
    <a:clrScheme name="Custom 1">
      <a:dk1>
        <a:srgbClr val="000000"/>
      </a:dk1>
      <a:lt1>
        <a:srgbClr val="FFFFFF"/>
      </a:lt1>
      <a:dk2>
        <a:srgbClr val="2D90CF"/>
      </a:dk2>
      <a:lt2>
        <a:srgbClr val="FFFFFF"/>
      </a:lt2>
      <a:accent1>
        <a:srgbClr val="2D90CF"/>
      </a:accent1>
      <a:accent2>
        <a:srgbClr val="FAB408"/>
      </a:accent2>
      <a:accent3>
        <a:srgbClr val="8A3FFC"/>
      </a:accent3>
      <a:accent4>
        <a:srgbClr val="E0001B"/>
      </a:accent4>
      <a:accent5>
        <a:srgbClr val="FF8D00"/>
      </a:accent5>
      <a:accent6>
        <a:srgbClr val="08BDBA"/>
      </a:accent6>
      <a:hlink>
        <a:srgbClr val="E0001B"/>
      </a:hlink>
      <a:folHlink>
        <a:srgbClr val="E0001B"/>
      </a:folHlink>
    </a:clrScheme>
    <a:fontScheme name="AIDS 2022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IDS-2024-E-poster-template-portrait.pptx" id="{F2256147-3B67-0740-9177-995286477FF3}" vid="{1309F678-045C-5344-8F30-34CBCF7DC7B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14cc751-99e9-4478-b4e7-af1248a29c54" xsi:nil="true"/>
    <lcf76f155ced4ddcb4097134ff3c332f xmlns="836ba54a-be92-4fa9-b3d0-0115e3696d4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47FBB77C34874698BF2991B894F499" ma:contentTypeVersion="16" ma:contentTypeDescription="Create a new document." ma:contentTypeScope="" ma:versionID="8c6edc0d1e7d9e2ae99dca0f0c2a2f9b">
  <xsd:schema xmlns:xsd="http://www.w3.org/2001/XMLSchema" xmlns:xs="http://www.w3.org/2001/XMLSchema" xmlns:p="http://schemas.microsoft.com/office/2006/metadata/properties" xmlns:ns2="836ba54a-be92-4fa9-b3d0-0115e3696d42" xmlns:ns3="114cc751-99e9-4478-b4e7-af1248a29c54" targetNamespace="http://schemas.microsoft.com/office/2006/metadata/properties" ma:root="true" ma:fieldsID="507a7de9021d00118b13a38b4bcab467" ns2:_="" ns3:_="">
    <xsd:import namespace="836ba54a-be92-4fa9-b3d0-0115e3696d42"/>
    <xsd:import namespace="114cc751-99e9-4478-b4e7-af1248a29c5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ba54a-be92-4fa9-b3d0-0115e3696d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4cc751-99e9-4478-b4e7-af1248a29c5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e0eb04c-263a-453e-b518-64a03050e6a2}" ma:internalName="TaxCatchAll" ma:showField="CatchAllData" ma:web="114cc751-99e9-4478-b4e7-af1248a29c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E166E1-0D67-4765-A799-0B5EA73CC50B}">
  <ds:schemaRefs>
    <ds:schemaRef ds:uri="http://schemas.microsoft.com/sharepoint/v3/contenttype/forms"/>
  </ds:schemaRefs>
</ds:datastoreItem>
</file>

<file path=customXml/itemProps2.xml><?xml version="1.0" encoding="utf-8"?>
<ds:datastoreItem xmlns:ds="http://schemas.openxmlformats.org/officeDocument/2006/customXml" ds:itemID="{1F1D12BB-4AF4-4E80-9852-C3A6CFD1CA41}">
  <ds:schemaRefs>
    <ds:schemaRef ds:uri="http://schemas.microsoft.com/office/2006/metadata/properties"/>
    <ds:schemaRef ds:uri="http://www.w3.org/2000/xmlns/"/>
    <ds:schemaRef ds:uri="114cc751-99e9-4478-b4e7-af1248a29c54"/>
    <ds:schemaRef ds:uri="http://www.w3.org/2001/XMLSchema-instance"/>
    <ds:schemaRef ds:uri="836ba54a-be92-4fa9-b3d0-0115e3696d42"/>
    <ds:schemaRef ds:uri="http://schemas.microsoft.com/office/infopath/2007/PartnerControls"/>
  </ds:schemaRefs>
</ds:datastoreItem>
</file>

<file path=customXml/itemProps3.xml><?xml version="1.0" encoding="utf-8"?>
<ds:datastoreItem xmlns:ds="http://schemas.openxmlformats.org/officeDocument/2006/customXml" ds:itemID="{91FC500A-66E3-407D-8378-1F0650A4612F}">
  <ds:schemaRefs>
    <ds:schemaRef ds:uri="http://schemas.microsoft.com/office/2006/metadata/contentType"/>
    <ds:schemaRef ds:uri="http://schemas.microsoft.com/office/2006/metadata/properties/metaAttributes"/>
    <ds:schemaRef ds:uri="http://www.w3.org/2000/xmlns/"/>
    <ds:schemaRef ds:uri="http://www.w3.org/2001/XMLSchema"/>
    <ds:schemaRef ds:uri="836ba54a-be92-4fa9-b3d0-0115e3696d42"/>
    <ds:schemaRef ds:uri="114cc751-99e9-4478-b4e7-af1248a29c54"/>
  </ds:schemaRefs>
</ds:datastoreItem>
</file>

<file path=docProps/app.xml><?xml version="1.0" encoding="utf-8"?>
<Properties xmlns="http://schemas.openxmlformats.org/officeDocument/2006/extended-properties" xmlns:vt="http://schemas.openxmlformats.org/officeDocument/2006/docPropsVTypes">
  <Template>AIDS-2024-E-poster-template-portrait</Template>
  <TotalTime>320</TotalTime>
  <Words>750</Words>
  <Application>Microsoft Office PowerPoint</Application>
  <PresentationFormat>Custom</PresentationFormat>
  <Paragraphs>34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AIDS2022</vt:lpstr>
      <vt:lpstr>Private-public partnership supporting sexually exploited minors and young women selling sex to launch microenterprises:  Lessons learned in DREAMS in Zimbabwe   Judith Ncube1, Precious Moyo1, Shamiso Nyakuwa1, Joseph Murungu1, Imelda Mahaka1, Terance Matandirotya1, Richard Mashapa2, Langalokusa Sibanda2, Gloria Gonese2, Batsirai Makunike2, Takunda Sola3, Getrude Ncube3, Tendayi Mharadze4, Rickie Malaba4, Abigail K. Korn5, Kerry A. Thomson5, Stefan Wiktor5  1Pangaea Zimbabwe AIDS Trust (PZAT), Harare, Zimbabwe; 2Zimbabwe Technical Assistance, Training &amp; Education Center for Health (Zim-TTECH), Harare, Zimbabwe; 3Ministry of Health and Child-Care (MOHCC), Harare, Zimbabwe; 4Division of Global HIV &amp; TB (DGHT), U.S. Centers for Disease Control and Prevention (CDC), Harare, Zimbabwe; 5International Training and Education Center for Health; 5(I-TECH), University of Washington, Seattle, United States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Judith Ncube</dc:creator>
  <cp:lastModifiedBy>Judith Ncube</cp:lastModifiedBy>
  <cp:revision>17</cp:revision>
  <dcterms:created xsi:type="dcterms:W3CDTF">2024-05-08T16:35:31Z</dcterms:created>
  <dcterms:modified xsi:type="dcterms:W3CDTF">2024-07-17T10:25:41Z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0x010100B5D458D06648384EA4502E013B70F170</vt:lpwstr>
  </property>
  <property fmtid="{D5CDD505-2E9C-101B-9397-08002B2CF9AE}" pid="3" name="MSIP_Label_7b94a7b8-f06c-4dfe-bdcc-9b548fd58c31_Enabled">
    <vt:lpwstr>true</vt:lpwstr>
  </property>
  <property fmtid="{D5CDD505-2E9C-101B-9397-08002B2CF9AE}" pid="4" name="MSIP_Label_7b94a7b8-f06c-4dfe-bdcc-9b548fd58c31_SetDate">
    <vt:lpwstr>2024-06-24T13:38:06Z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5edf1cf8-2be7-4422-a302-29b6bdc134d7</vt:lpwstr>
  </property>
  <property fmtid="{D5CDD505-2E9C-101B-9397-08002B2CF9AE}" pid="9" name="MSIP_Label_7b94a7b8-f06c-4dfe-bdcc-9b548fd58c31_ContentBits">
    <vt:lpwstr>0</vt:lpwstr>
  </property>
  <property fmtid="{D5CDD505-2E9C-101B-9397-08002B2CF9AE}" pid="10" name="MediaServiceImageTags">
    <vt:lpwstr/>
  </property>
</Properties>
</file>