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7" r:id="rId2"/>
  </p:sldIdLst>
  <p:sldSz cx="30175200" cy="40233600"/>
  <p:notesSz cx="6858000" cy="9144000"/>
  <p:custDataLst>
    <p:tags r:id="rId4"/>
  </p:custDataLst>
  <p:defaultTextStyle>
    <a:defPPr>
      <a:defRPr lang="en-US"/>
    </a:defPPr>
    <a:lvl1pPr marL="0" algn="l" defTabSz="3379622" rtl="0" eaLnBrk="1" latinLnBrk="0" hangingPunct="1">
      <a:defRPr sz="6653" kern="1200">
        <a:solidFill>
          <a:schemeClr val="tx1"/>
        </a:solidFill>
        <a:latin typeface="+mn-lt"/>
        <a:ea typeface="+mn-ea"/>
        <a:cs typeface="+mn-cs"/>
      </a:defRPr>
    </a:lvl1pPr>
    <a:lvl2pPr marL="1689811" algn="l" defTabSz="3379622" rtl="0" eaLnBrk="1" latinLnBrk="0" hangingPunct="1">
      <a:defRPr sz="6653" kern="1200">
        <a:solidFill>
          <a:schemeClr val="tx1"/>
        </a:solidFill>
        <a:latin typeface="+mn-lt"/>
        <a:ea typeface="+mn-ea"/>
        <a:cs typeface="+mn-cs"/>
      </a:defRPr>
    </a:lvl2pPr>
    <a:lvl3pPr marL="3379622" algn="l" defTabSz="3379622" rtl="0" eaLnBrk="1" latinLnBrk="0" hangingPunct="1">
      <a:defRPr sz="6653" kern="1200">
        <a:solidFill>
          <a:schemeClr val="tx1"/>
        </a:solidFill>
        <a:latin typeface="+mn-lt"/>
        <a:ea typeface="+mn-ea"/>
        <a:cs typeface="+mn-cs"/>
      </a:defRPr>
    </a:lvl3pPr>
    <a:lvl4pPr marL="5069434" algn="l" defTabSz="3379622" rtl="0" eaLnBrk="1" latinLnBrk="0" hangingPunct="1">
      <a:defRPr sz="6653" kern="1200">
        <a:solidFill>
          <a:schemeClr val="tx1"/>
        </a:solidFill>
        <a:latin typeface="+mn-lt"/>
        <a:ea typeface="+mn-ea"/>
        <a:cs typeface="+mn-cs"/>
      </a:defRPr>
    </a:lvl4pPr>
    <a:lvl5pPr marL="6759245" algn="l" defTabSz="3379622" rtl="0" eaLnBrk="1" latinLnBrk="0" hangingPunct="1">
      <a:defRPr sz="6653" kern="1200">
        <a:solidFill>
          <a:schemeClr val="tx1"/>
        </a:solidFill>
        <a:latin typeface="+mn-lt"/>
        <a:ea typeface="+mn-ea"/>
        <a:cs typeface="+mn-cs"/>
      </a:defRPr>
    </a:lvl5pPr>
    <a:lvl6pPr marL="8449056" algn="l" defTabSz="3379622" rtl="0" eaLnBrk="1" latinLnBrk="0" hangingPunct="1">
      <a:defRPr sz="6653" kern="1200">
        <a:solidFill>
          <a:schemeClr val="tx1"/>
        </a:solidFill>
        <a:latin typeface="+mn-lt"/>
        <a:ea typeface="+mn-ea"/>
        <a:cs typeface="+mn-cs"/>
      </a:defRPr>
    </a:lvl6pPr>
    <a:lvl7pPr marL="10138867" algn="l" defTabSz="3379622" rtl="0" eaLnBrk="1" latinLnBrk="0" hangingPunct="1">
      <a:defRPr sz="6653" kern="1200">
        <a:solidFill>
          <a:schemeClr val="tx1"/>
        </a:solidFill>
        <a:latin typeface="+mn-lt"/>
        <a:ea typeface="+mn-ea"/>
        <a:cs typeface="+mn-cs"/>
      </a:defRPr>
    </a:lvl7pPr>
    <a:lvl8pPr marL="11828678" algn="l" defTabSz="3379622" rtl="0" eaLnBrk="1" latinLnBrk="0" hangingPunct="1">
      <a:defRPr sz="6653" kern="1200">
        <a:solidFill>
          <a:schemeClr val="tx1"/>
        </a:solidFill>
        <a:latin typeface="+mn-lt"/>
        <a:ea typeface="+mn-ea"/>
        <a:cs typeface="+mn-cs"/>
      </a:defRPr>
    </a:lvl8pPr>
    <a:lvl9pPr marL="13518490" algn="l" defTabSz="3379622" rtl="0" eaLnBrk="1" latinLnBrk="0" hangingPunct="1">
      <a:defRPr sz="6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B3E8609-162B-E86B-ED0A-17805C50559A}" name="Princess Mharire" initials="PM" userId="S::pmharire@pangaeazw.org::d2932c48-4765-46d8-8dd5-fe142280d84e" providerId="AD"/>
  <p188:author id="{59727927-BA20-27B8-9500-FBEA1EDB2EC6}" name="Cleopatra Makura" initials="CM" userId="S::cmakura@pangaeazw.org::8f2146c4-31fb-4730-bcc6-91789d810ee8" providerId="AD"/>
  <p188:author id="{ECDB3D40-5EBD-A601-BF11-18213868FC66}" name="Joseph Njowa" initials="JN" userId="S::jnjowa@pangaeazw.org::78f2d9b3-25f4-4d48-9be5-dc8cbb3c4f0b" providerId="AD"/>
  <p188:author id="{FEA5EF4A-7C67-AD84-1ECE-E08924A794A6}" name="Guest User" initials="GU" userId="S::urn:spo:anon#dbd0281a81afd6591b5315ca43843e5a4f7180df8b925edcb9e50c28cea6800a::" providerId="AD"/>
  <p188:author id="{5652D6AB-50E2-40B3-2C53-B349A894F67C}" name="Cleopatra Makura" initials="CM" userId="a5f3b21dbddf419f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5C8C"/>
    <a:srgbClr val="555D6B"/>
    <a:srgbClr val="7947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4" d="100"/>
          <a:sy n="24" d="100"/>
        </p:scale>
        <p:origin x="908" y="-3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Relationship Id="rId9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E4E09-75A0-8146-BBCC-A6AF29AF5EB3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C34159-E405-B547-A2FD-BF030779D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54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379622" rtl="0" eaLnBrk="1" latinLnBrk="0" hangingPunct="1">
      <a:defRPr sz="4435" kern="1200">
        <a:solidFill>
          <a:schemeClr val="tx1"/>
        </a:solidFill>
        <a:latin typeface="+mn-lt"/>
        <a:ea typeface="+mn-ea"/>
        <a:cs typeface="+mn-cs"/>
      </a:defRPr>
    </a:lvl1pPr>
    <a:lvl2pPr marL="1689811" algn="l" defTabSz="3379622" rtl="0" eaLnBrk="1" latinLnBrk="0" hangingPunct="1">
      <a:defRPr sz="4435" kern="1200">
        <a:solidFill>
          <a:schemeClr val="tx1"/>
        </a:solidFill>
        <a:latin typeface="+mn-lt"/>
        <a:ea typeface="+mn-ea"/>
        <a:cs typeface="+mn-cs"/>
      </a:defRPr>
    </a:lvl2pPr>
    <a:lvl3pPr marL="3379622" algn="l" defTabSz="3379622" rtl="0" eaLnBrk="1" latinLnBrk="0" hangingPunct="1">
      <a:defRPr sz="4435" kern="1200">
        <a:solidFill>
          <a:schemeClr val="tx1"/>
        </a:solidFill>
        <a:latin typeface="+mn-lt"/>
        <a:ea typeface="+mn-ea"/>
        <a:cs typeface="+mn-cs"/>
      </a:defRPr>
    </a:lvl3pPr>
    <a:lvl4pPr marL="5069434" algn="l" defTabSz="3379622" rtl="0" eaLnBrk="1" latinLnBrk="0" hangingPunct="1">
      <a:defRPr sz="4435" kern="1200">
        <a:solidFill>
          <a:schemeClr val="tx1"/>
        </a:solidFill>
        <a:latin typeface="+mn-lt"/>
        <a:ea typeface="+mn-ea"/>
        <a:cs typeface="+mn-cs"/>
      </a:defRPr>
    </a:lvl4pPr>
    <a:lvl5pPr marL="6759245" algn="l" defTabSz="3379622" rtl="0" eaLnBrk="1" latinLnBrk="0" hangingPunct="1">
      <a:defRPr sz="4435" kern="1200">
        <a:solidFill>
          <a:schemeClr val="tx1"/>
        </a:solidFill>
        <a:latin typeface="+mn-lt"/>
        <a:ea typeface="+mn-ea"/>
        <a:cs typeface="+mn-cs"/>
      </a:defRPr>
    </a:lvl5pPr>
    <a:lvl6pPr marL="8449056" algn="l" defTabSz="3379622" rtl="0" eaLnBrk="1" latinLnBrk="0" hangingPunct="1">
      <a:defRPr sz="4435" kern="1200">
        <a:solidFill>
          <a:schemeClr val="tx1"/>
        </a:solidFill>
        <a:latin typeface="+mn-lt"/>
        <a:ea typeface="+mn-ea"/>
        <a:cs typeface="+mn-cs"/>
      </a:defRPr>
    </a:lvl6pPr>
    <a:lvl7pPr marL="10138867" algn="l" defTabSz="3379622" rtl="0" eaLnBrk="1" latinLnBrk="0" hangingPunct="1">
      <a:defRPr sz="4435" kern="1200">
        <a:solidFill>
          <a:schemeClr val="tx1"/>
        </a:solidFill>
        <a:latin typeface="+mn-lt"/>
        <a:ea typeface="+mn-ea"/>
        <a:cs typeface="+mn-cs"/>
      </a:defRPr>
    </a:lvl7pPr>
    <a:lvl8pPr marL="11828678" algn="l" defTabSz="3379622" rtl="0" eaLnBrk="1" latinLnBrk="0" hangingPunct="1">
      <a:defRPr sz="4435" kern="1200">
        <a:solidFill>
          <a:schemeClr val="tx1"/>
        </a:solidFill>
        <a:latin typeface="+mn-lt"/>
        <a:ea typeface="+mn-ea"/>
        <a:cs typeface="+mn-cs"/>
      </a:defRPr>
    </a:lvl8pPr>
    <a:lvl9pPr marL="13518490" algn="l" defTabSz="3379622" rtl="0" eaLnBrk="1" latinLnBrk="0" hangingPunct="1">
      <a:defRPr sz="443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C34159-E405-B547-A2FD-BF030779D3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96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3140" y="6584530"/>
            <a:ext cx="25648920" cy="14007253"/>
          </a:xfrm>
        </p:spPr>
        <p:txBody>
          <a:bodyPr anchor="b"/>
          <a:lstStyle>
            <a:lvl1pPr algn="ctr">
              <a:defRPr sz="19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71900" y="21131956"/>
            <a:ext cx="22631400" cy="9713804"/>
          </a:xfrm>
        </p:spPr>
        <p:txBody>
          <a:bodyPr/>
          <a:lstStyle>
            <a:lvl1pPr marL="0" indent="0" algn="ctr">
              <a:buNone/>
              <a:defRPr sz="7920"/>
            </a:lvl1pPr>
            <a:lvl2pPr marL="1508760" indent="0" algn="ctr">
              <a:buNone/>
              <a:defRPr sz="6600"/>
            </a:lvl2pPr>
            <a:lvl3pPr marL="3017520" indent="0" algn="ctr">
              <a:buNone/>
              <a:defRPr sz="5940"/>
            </a:lvl3pPr>
            <a:lvl4pPr marL="4526280" indent="0" algn="ctr">
              <a:buNone/>
              <a:defRPr sz="5280"/>
            </a:lvl4pPr>
            <a:lvl5pPr marL="6035040" indent="0" algn="ctr">
              <a:buNone/>
              <a:defRPr sz="5280"/>
            </a:lvl5pPr>
            <a:lvl6pPr marL="7543800" indent="0" algn="ctr">
              <a:buNone/>
              <a:defRPr sz="5280"/>
            </a:lvl6pPr>
            <a:lvl7pPr marL="9052560" indent="0" algn="ctr">
              <a:buNone/>
              <a:defRPr sz="5280"/>
            </a:lvl7pPr>
            <a:lvl8pPr marL="10561320" indent="0" algn="ctr">
              <a:buNone/>
              <a:defRPr sz="5280"/>
            </a:lvl8pPr>
            <a:lvl9pPr marL="12070080" indent="0" algn="ctr">
              <a:buNone/>
              <a:defRPr sz="52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1005-17A6-F748-A764-34DAE774BE22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EC14-0034-4C4B-94D7-9BE4FE6C8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940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1005-17A6-F748-A764-34DAE774BE22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EC14-0034-4C4B-94D7-9BE4FE6C8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401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8830" y="10030472"/>
            <a:ext cx="26026110" cy="16736057"/>
          </a:xfrm>
        </p:spPr>
        <p:txBody>
          <a:bodyPr anchor="b"/>
          <a:lstStyle>
            <a:lvl1pPr>
              <a:defRPr sz="19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58830" y="26924858"/>
            <a:ext cx="26026110" cy="8801097"/>
          </a:xfrm>
        </p:spPr>
        <p:txBody>
          <a:bodyPr/>
          <a:lstStyle>
            <a:lvl1pPr marL="0" indent="0">
              <a:buNone/>
              <a:defRPr sz="7920">
                <a:solidFill>
                  <a:schemeClr val="tx1"/>
                </a:solidFill>
              </a:defRPr>
            </a:lvl1pPr>
            <a:lvl2pPr marL="15087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2pPr>
            <a:lvl3pPr marL="3017520" indent="0">
              <a:buNone/>
              <a:defRPr sz="5940">
                <a:solidFill>
                  <a:schemeClr val="tx1">
                    <a:tint val="75000"/>
                  </a:schemeClr>
                </a:solidFill>
              </a:defRPr>
            </a:lvl3pPr>
            <a:lvl4pPr marL="4526280" indent="0">
              <a:buNone/>
              <a:defRPr sz="5280">
                <a:solidFill>
                  <a:schemeClr val="tx1">
                    <a:tint val="75000"/>
                  </a:schemeClr>
                </a:solidFill>
              </a:defRPr>
            </a:lvl4pPr>
            <a:lvl5pPr marL="6035040" indent="0">
              <a:buNone/>
              <a:defRPr sz="5280">
                <a:solidFill>
                  <a:schemeClr val="tx1">
                    <a:tint val="75000"/>
                  </a:schemeClr>
                </a:solidFill>
              </a:defRPr>
            </a:lvl5pPr>
            <a:lvl6pPr marL="7543800" indent="0">
              <a:buNone/>
              <a:defRPr sz="5280">
                <a:solidFill>
                  <a:schemeClr val="tx1">
                    <a:tint val="75000"/>
                  </a:schemeClr>
                </a:solidFill>
              </a:defRPr>
            </a:lvl6pPr>
            <a:lvl7pPr marL="9052560" indent="0">
              <a:buNone/>
              <a:defRPr sz="5280">
                <a:solidFill>
                  <a:schemeClr val="tx1">
                    <a:tint val="75000"/>
                  </a:schemeClr>
                </a:solidFill>
              </a:defRPr>
            </a:lvl7pPr>
            <a:lvl8pPr marL="10561320" indent="0">
              <a:buNone/>
              <a:defRPr sz="5280">
                <a:solidFill>
                  <a:schemeClr val="tx1">
                    <a:tint val="75000"/>
                  </a:schemeClr>
                </a:solidFill>
              </a:defRPr>
            </a:lvl8pPr>
            <a:lvl9pPr marL="12070080" indent="0">
              <a:buNone/>
              <a:defRPr sz="5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1005-17A6-F748-A764-34DAE774BE22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EC14-0034-4C4B-94D7-9BE4FE6C8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317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4545" y="10710333"/>
            <a:ext cx="12824460" cy="255278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76195" y="10710333"/>
            <a:ext cx="12824460" cy="255278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1005-17A6-F748-A764-34DAE774BE22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EC14-0034-4C4B-94D7-9BE4FE6C8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32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475" y="2142076"/>
            <a:ext cx="26026110" cy="777663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8479" y="9862823"/>
            <a:ext cx="12765522" cy="4833617"/>
          </a:xfrm>
        </p:spPr>
        <p:txBody>
          <a:bodyPr anchor="b"/>
          <a:lstStyle>
            <a:lvl1pPr marL="0" indent="0">
              <a:buNone/>
              <a:defRPr sz="7920" b="1"/>
            </a:lvl1pPr>
            <a:lvl2pPr marL="1508760" indent="0">
              <a:buNone/>
              <a:defRPr sz="6600" b="1"/>
            </a:lvl2pPr>
            <a:lvl3pPr marL="3017520" indent="0">
              <a:buNone/>
              <a:defRPr sz="5940" b="1"/>
            </a:lvl3pPr>
            <a:lvl4pPr marL="4526280" indent="0">
              <a:buNone/>
              <a:defRPr sz="5280" b="1"/>
            </a:lvl4pPr>
            <a:lvl5pPr marL="6035040" indent="0">
              <a:buNone/>
              <a:defRPr sz="5280" b="1"/>
            </a:lvl5pPr>
            <a:lvl6pPr marL="7543800" indent="0">
              <a:buNone/>
              <a:defRPr sz="5280" b="1"/>
            </a:lvl6pPr>
            <a:lvl7pPr marL="9052560" indent="0">
              <a:buNone/>
              <a:defRPr sz="5280" b="1"/>
            </a:lvl7pPr>
            <a:lvl8pPr marL="10561320" indent="0">
              <a:buNone/>
              <a:defRPr sz="5280" b="1"/>
            </a:lvl8pPr>
            <a:lvl9pPr marL="12070080" indent="0">
              <a:buNone/>
              <a:defRPr sz="52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78479" y="14696440"/>
            <a:ext cx="12765522" cy="21616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276197" y="9862823"/>
            <a:ext cx="12828390" cy="4833617"/>
          </a:xfrm>
        </p:spPr>
        <p:txBody>
          <a:bodyPr anchor="b"/>
          <a:lstStyle>
            <a:lvl1pPr marL="0" indent="0">
              <a:buNone/>
              <a:defRPr sz="7920" b="1"/>
            </a:lvl1pPr>
            <a:lvl2pPr marL="1508760" indent="0">
              <a:buNone/>
              <a:defRPr sz="6600" b="1"/>
            </a:lvl2pPr>
            <a:lvl3pPr marL="3017520" indent="0">
              <a:buNone/>
              <a:defRPr sz="5940" b="1"/>
            </a:lvl3pPr>
            <a:lvl4pPr marL="4526280" indent="0">
              <a:buNone/>
              <a:defRPr sz="5280" b="1"/>
            </a:lvl4pPr>
            <a:lvl5pPr marL="6035040" indent="0">
              <a:buNone/>
              <a:defRPr sz="5280" b="1"/>
            </a:lvl5pPr>
            <a:lvl6pPr marL="7543800" indent="0">
              <a:buNone/>
              <a:defRPr sz="5280" b="1"/>
            </a:lvl6pPr>
            <a:lvl7pPr marL="9052560" indent="0">
              <a:buNone/>
              <a:defRPr sz="5280" b="1"/>
            </a:lvl7pPr>
            <a:lvl8pPr marL="10561320" indent="0">
              <a:buNone/>
              <a:defRPr sz="5280" b="1"/>
            </a:lvl8pPr>
            <a:lvl9pPr marL="12070080" indent="0">
              <a:buNone/>
              <a:defRPr sz="52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276197" y="14696440"/>
            <a:ext cx="12828390" cy="21616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1005-17A6-F748-A764-34DAE774BE22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EC14-0034-4C4B-94D7-9BE4FE6C8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0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1005-17A6-F748-A764-34DAE774BE22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EC14-0034-4C4B-94D7-9BE4FE6C8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30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1005-17A6-F748-A764-34DAE774BE22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EC14-0034-4C4B-94D7-9BE4FE6C8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747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476" y="2682240"/>
            <a:ext cx="9732287" cy="9387840"/>
          </a:xfrm>
        </p:spPr>
        <p:txBody>
          <a:bodyPr anchor="b"/>
          <a:lstStyle>
            <a:lvl1pPr>
              <a:defRPr sz="105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28390" y="5792902"/>
            <a:ext cx="15276195" cy="28591933"/>
          </a:xfrm>
        </p:spPr>
        <p:txBody>
          <a:bodyPr/>
          <a:lstStyle>
            <a:lvl1pPr>
              <a:defRPr sz="10560"/>
            </a:lvl1pPr>
            <a:lvl2pPr>
              <a:defRPr sz="9240"/>
            </a:lvl2pPr>
            <a:lvl3pPr>
              <a:defRPr sz="792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8476" y="12070080"/>
            <a:ext cx="9732287" cy="22361316"/>
          </a:xfrm>
        </p:spPr>
        <p:txBody>
          <a:bodyPr/>
          <a:lstStyle>
            <a:lvl1pPr marL="0" indent="0">
              <a:buNone/>
              <a:defRPr sz="5280"/>
            </a:lvl1pPr>
            <a:lvl2pPr marL="1508760" indent="0">
              <a:buNone/>
              <a:defRPr sz="4620"/>
            </a:lvl2pPr>
            <a:lvl3pPr marL="3017520" indent="0">
              <a:buNone/>
              <a:defRPr sz="3960"/>
            </a:lvl3pPr>
            <a:lvl4pPr marL="4526280" indent="0">
              <a:buNone/>
              <a:defRPr sz="3300"/>
            </a:lvl4pPr>
            <a:lvl5pPr marL="6035040" indent="0">
              <a:buNone/>
              <a:defRPr sz="3300"/>
            </a:lvl5pPr>
            <a:lvl6pPr marL="7543800" indent="0">
              <a:buNone/>
              <a:defRPr sz="3300"/>
            </a:lvl6pPr>
            <a:lvl7pPr marL="9052560" indent="0">
              <a:buNone/>
              <a:defRPr sz="3300"/>
            </a:lvl7pPr>
            <a:lvl8pPr marL="10561320" indent="0">
              <a:buNone/>
              <a:defRPr sz="3300"/>
            </a:lvl8pPr>
            <a:lvl9pPr marL="12070080" indent="0">
              <a:buNone/>
              <a:defRPr sz="33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1005-17A6-F748-A764-34DAE774BE22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EC14-0034-4C4B-94D7-9BE4FE6C8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90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476" y="2682240"/>
            <a:ext cx="9732287" cy="9387840"/>
          </a:xfrm>
        </p:spPr>
        <p:txBody>
          <a:bodyPr anchor="b"/>
          <a:lstStyle>
            <a:lvl1pPr>
              <a:defRPr sz="105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28390" y="5792902"/>
            <a:ext cx="15276195" cy="28591933"/>
          </a:xfrm>
        </p:spPr>
        <p:txBody>
          <a:bodyPr anchor="t"/>
          <a:lstStyle>
            <a:lvl1pPr marL="0" indent="0">
              <a:buNone/>
              <a:defRPr sz="10560"/>
            </a:lvl1pPr>
            <a:lvl2pPr marL="1508760" indent="0">
              <a:buNone/>
              <a:defRPr sz="9240"/>
            </a:lvl2pPr>
            <a:lvl3pPr marL="3017520" indent="0">
              <a:buNone/>
              <a:defRPr sz="7920"/>
            </a:lvl3pPr>
            <a:lvl4pPr marL="4526280" indent="0">
              <a:buNone/>
              <a:defRPr sz="6600"/>
            </a:lvl4pPr>
            <a:lvl5pPr marL="6035040" indent="0">
              <a:buNone/>
              <a:defRPr sz="6600"/>
            </a:lvl5pPr>
            <a:lvl6pPr marL="7543800" indent="0">
              <a:buNone/>
              <a:defRPr sz="6600"/>
            </a:lvl6pPr>
            <a:lvl7pPr marL="9052560" indent="0">
              <a:buNone/>
              <a:defRPr sz="6600"/>
            </a:lvl7pPr>
            <a:lvl8pPr marL="10561320" indent="0">
              <a:buNone/>
              <a:defRPr sz="6600"/>
            </a:lvl8pPr>
            <a:lvl9pPr marL="12070080" indent="0">
              <a:buNone/>
              <a:defRPr sz="6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8476" y="12070080"/>
            <a:ext cx="9732287" cy="22361316"/>
          </a:xfrm>
        </p:spPr>
        <p:txBody>
          <a:bodyPr/>
          <a:lstStyle>
            <a:lvl1pPr marL="0" indent="0">
              <a:buNone/>
              <a:defRPr sz="5280"/>
            </a:lvl1pPr>
            <a:lvl2pPr marL="1508760" indent="0">
              <a:buNone/>
              <a:defRPr sz="4620"/>
            </a:lvl2pPr>
            <a:lvl3pPr marL="3017520" indent="0">
              <a:buNone/>
              <a:defRPr sz="3960"/>
            </a:lvl3pPr>
            <a:lvl4pPr marL="4526280" indent="0">
              <a:buNone/>
              <a:defRPr sz="3300"/>
            </a:lvl4pPr>
            <a:lvl5pPr marL="6035040" indent="0">
              <a:buNone/>
              <a:defRPr sz="3300"/>
            </a:lvl5pPr>
            <a:lvl6pPr marL="7543800" indent="0">
              <a:buNone/>
              <a:defRPr sz="3300"/>
            </a:lvl6pPr>
            <a:lvl7pPr marL="9052560" indent="0">
              <a:buNone/>
              <a:defRPr sz="3300"/>
            </a:lvl7pPr>
            <a:lvl8pPr marL="10561320" indent="0">
              <a:buNone/>
              <a:defRPr sz="3300"/>
            </a:lvl8pPr>
            <a:lvl9pPr marL="12070080" indent="0">
              <a:buNone/>
              <a:defRPr sz="33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1005-17A6-F748-A764-34DAE774BE22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EC14-0034-4C4B-94D7-9BE4FE6C8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848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1005-17A6-F748-A764-34DAE774BE22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EC14-0034-4C4B-94D7-9BE4FE6C8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254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594129" y="2142067"/>
            <a:ext cx="6506528" cy="340961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4546" y="2142067"/>
            <a:ext cx="19142393" cy="3409611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31005-17A6-F748-A764-34DAE774BE22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EC14-0034-4C4B-94D7-9BE4FE6C8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4545" y="2142076"/>
            <a:ext cx="26026110" cy="7776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4545" y="10710333"/>
            <a:ext cx="26026110" cy="25527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4545" y="37290595"/>
            <a:ext cx="6789420" cy="2142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31005-17A6-F748-A764-34DAE774BE22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995535" y="37290595"/>
            <a:ext cx="10184130" cy="2142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11235" y="37290595"/>
            <a:ext cx="6789420" cy="2142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0EC14-0034-4C4B-94D7-9BE4FE6C8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99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17520" rtl="0" eaLnBrk="1" latinLnBrk="0" hangingPunct="1">
        <a:lnSpc>
          <a:spcPct val="90000"/>
        </a:lnSpc>
        <a:spcBef>
          <a:spcPct val="0"/>
        </a:spcBef>
        <a:buNone/>
        <a:defRPr sz="14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4380" indent="-754380" algn="l" defTabSz="3017520" rtl="0" eaLnBrk="1" latinLnBrk="0" hangingPunct="1">
        <a:lnSpc>
          <a:spcPct val="90000"/>
        </a:lnSpc>
        <a:spcBef>
          <a:spcPts val="3300"/>
        </a:spcBef>
        <a:buFont typeface="Arial" panose="020B0604020202020204" pitchFamily="34" charset="0"/>
        <a:buChar char="•"/>
        <a:defRPr sz="9240" kern="1200">
          <a:solidFill>
            <a:schemeClr val="tx1"/>
          </a:solidFill>
          <a:latin typeface="+mn-lt"/>
          <a:ea typeface="+mn-ea"/>
          <a:cs typeface="+mn-cs"/>
        </a:defRPr>
      </a:lvl1pPr>
      <a:lvl2pPr marL="226314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377190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3pPr>
      <a:lvl4pPr marL="528066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4pPr>
      <a:lvl5pPr marL="678942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5pPr>
      <a:lvl6pPr marL="829818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6pPr>
      <a:lvl7pPr marL="980694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7pPr>
      <a:lvl8pPr marL="1131570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8pPr>
      <a:lvl9pPr marL="1282446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1pPr>
      <a:lvl2pPr marL="150876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2pPr>
      <a:lvl3pPr marL="301752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3pPr>
      <a:lvl4pPr marL="452628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4pPr>
      <a:lvl5pPr marL="603504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5pPr>
      <a:lvl6pPr marL="754380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6pPr>
      <a:lvl7pPr marL="905256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7pPr>
      <a:lvl8pPr marL="1056132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8pPr>
      <a:lvl9pPr marL="1207008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7507D40-083F-1C41-B406-84A2429A8D12}"/>
              </a:ext>
            </a:extLst>
          </p:cNvPr>
          <p:cNvSpPr/>
          <p:nvPr/>
        </p:nvSpPr>
        <p:spPr>
          <a:xfrm>
            <a:off x="0" y="24752"/>
            <a:ext cx="30175200" cy="429768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40D400-6897-E043-9D6F-92372759B45B}"/>
              </a:ext>
            </a:extLst>
          </p:cNvPr>
          <p:cNvSpPr txBox="1"/>
          <p:nvPr/>
        </p:nvSpPr>
        <p:spPr>
          <a:xfrm>
            <a:off x="900587" y="4503326"/>
            <a:ext cx="13694354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6000" b="1" dirty="0">
                <a:solidFill>
                  <a:schemeClr val="accent4"/>
                </a:solidFill>
                <a:cs typeface="Calibri"/>
              </a:rPr>
              <a:t>Description of model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710BC4-E124-2740-8011-61A49B085B9D}"/>
              </a:ext>
            </a:extLst>
          </p:cNvPr>
          <p:cNvSpPr/>
          <p:nvPr/>
        </p:nvSpPr>
        <p:spPr>
          <a:xfrm>
            <a:off x="868887" y="5852069"/>
            <a:ext cx="14034112" cy="1338828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cs typeface="Times New Roman" panose="02020603050405020304" pitchFamily="18" charset="0"/>
              </a:rPr>
              <a:t>Term “Hive” derived from the analogy of beehive; in structure and function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cs typeface="Times New Roman" panose="02020603050405020304" pitchFamily="18" charset="0"/>
              </a:rPr>
              <a:t>Consists of 12 young women </a:t>
            </a:r>
            <a:r>
              <a:rPr lang="en-US" sz="3600" strike="sngStrike" dirty="0">
                <a:cs typeface="Times New Roman" panose="02020603050405020304" pitchFamily="18" charset="0"/>
              </a:rPr>
              <a:t>l</a:t>
            </a:r>
            <a:r>
              <a:rPr lang="en-US" sz="3600" dirty="0">
                <a:cs typeface="Times New Roman" panose="02020603050405020304" pitchFamily="18" charset="0"/>
              </a:rPr>
              <a:t>ed by two hive leaders who facilitate meetings and </a:t>
            </a: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provide relevant information to hive members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Weekly meetings held</a:t>
            </a:r>
            <a:r>
              <a:rPr lang="en-US" sz="3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in their preferred safe spaces; lasting about an hour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Enables open sharing of HIV prevention and sensitive SRH issues affecting them at a personal level, in an environment that is accommodative and non-judgmental.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cs typeface="Times New Roman" panose="02020603050405020304" pitchFamily="18" charset="0"/>
              </a:rPr>
              <a:t>Model used in seven tertiary institutions by 35 young women</a:t>
            </a:r>
            <a:endParaRPr lang="en-US" sz="3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3600" b="1" dirty="0">
                <a:cs typeface="Calibri"/>
              </a:rPr>
              <a:t>How we work effectively with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/>
              </a:rPr>
              <a:t>adolescents and young people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Continuous Learning and Improvement: a WhatsApp group.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Tailormade content – simplified language and materials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Youth Participation and Engagement: allowing young people to lead and participate in regional advocacy platforms </a:t>
            </a:r>
            <a:r>
              <a:rPr lang="en-US" sz="3600" dirty="0" err="1">
                <a:ea typeface="Calibri" panose="020F0502020204030204" pitchFamily="34" charset="0"/>
                <a:cs typeface="Times New Roman" panose="02020603050405020304" pitchFamily="18" charset="0"/>
              </a:rPr>
              <a:t>eg</a:t>
            </a: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 BHPF during ICASA.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Mentorship and Guidance: working hand in hand with college authorities to sustain the values and practices of Champions.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ea typeface="Calibri" panose="020F0502020204030204" pitchFamily="34" charset="0"/>
                <a:cs typeface="Times New Roman" panose="02020603050405020304" pitchFamily="18" charset="0"/>
              </a:rPr>
              <a:t>Holistic Support: referrals to other service providers/ projects such as campus clinics, MOSAIC, and PSI. </a:t>
            </a:r>
            <a:endParaRPr lang="en-US" sz="3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Innovative and effective activities implemented </a:t>
            </a:r>
            <a:endParaRPr lang="en-US" sz="3600" b="1" dirty="0"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cs typeface="Times New Roman" panose="02020603050405020304" pitchFamily="18" charset="0"/>
              </a:rPr>
              <a:t>Dialogues- Focus on issues affecting their access to HIV prevention and SRH issues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cs typeface="Times New Roman" panose="02020603050405020304" pitchFamily="18" charset="0"/>
              </a:rPr>
              <a:t>Advocacy Interface meetings- students and college authorities to find solutions for persisting gaps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D6B0B9-77A6-3B4C-BEDA-1510079995A1}"/>
              </a:ext>
            </a:extLst>
          </p:cNvPr>
          <p:cNvSpPr txBox="1"/>
          <p:nvPr/>
        </p:nvSpPr>
        <p:spPr>
          <a:xfrm>
            <a:off x="1238294" y="28590605"/>
            <a:ext cx="1387486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6000" b="1" dirty="0">
                <a:solidFill>
                  <a:srgbClr val="C00000"/>
                </a:solidFill>
              </a:rPr>
              <a:t>Outcomes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71CE7F-5B63-3B4B-9F58-E51998406715}"/>
              </a:ext>
            </a:extLst>
          </p:cNvPr>
          <p:cNvSpPr txBox="1"/>
          <p:nvPr/>
        </p:nvSpPr>
        <p:spPr>
          <a:xfrm>
            <a:off x="1238294" y="446033"/>
            <a:ext cx="27392811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latin typeface="Arial" panose="020B0604020202020204" pitchFamily="34" charset="0"/>
                <a:cs typeface="Arial" panose="020B0604020202020204" pitchFamily="34" charset="0"/>
              </a:rPr>
              <a:t>HIVE MODEL</a:t>
            </a:r>
          </a:p>
          <a:p>
            <a:pPr algn="ctr"/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Creating safe spaces to disseminate HIV Prevention Information to AGYW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C2A4752-1557-EE41-B0E5-968BFE505B23}"/>
              </a:ext>
            </a:extLst>
          </p:cNvPr>
          <p:cNvSpPr/>
          <p:nvPr/>
        </p:nvSpPr>
        <p:spPr>
          <a:xfrm>
            <a:off x="1863361" y="29412847"/>
            <a:ext cx="13224239" cy="397031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571500" marR="0" lvl="0" indent="-571500" algn="just" defTabSz="33796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 increase in the number of students reporting increased knowledge of how prep works and where it can be accessed. </a:t>
            </a:r>
          </a:p>
          <a:p>
            <a:pPr marL="571500" marR="0" lvl="0" indent="-571500" algn="just" defTabSz="33796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latin typeface="Calibri" panose="020F0502020204030204"/>
              </a:rPr>
              <a:t>An increase in the number of tertiary institutions offering oral prep. From 2 at the beginning of the project to 7 now.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71500" marR="0" lvl="0" indent="-571500" algn="just" defTabSz="33796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HIV prevention Champions from 7 institutions who have been receiving ongoing mentorship and support from PZ.</a:t>
            </a:r>
          </a:p>
          <a:p>
            <a:pPr marR="0" lvl="0" algn="l" defTabSz="33796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504877-F2C6-3E47-AE4B-33A18B01804F}"/>
              </a:ext>
            </a:extLst>
          </p:cNvPr>
          <p:cNvSpPr txBox="1"/>
          <p:nvPr/>
        </p:nvSpPr>
        <p:spPr>
          <a:xfrm>
            <a:off x="15205129" y="4676620"/>
            <a:ext cx="13481748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33796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9476B"/>
                </a:solidFill>
                <a:effectLst/>
                <a:uLnTx/>
                <a:uFillTx/>
                <a:ea typeface="+mn-ea"/>
                <a:cs typeface="Calibri"/>
              </a:rPr>
              <a:t>What problem are we trying to solve?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EE6292D-9A21-1340-A94C-CC490C60C7A2}"/>
              </a:ext>
            </a:extLst>
          </p:cNvPr>
          <p:cNvSpPr/>
          <p:nvPr/>
        </p:nvSpPr>
        <p:spPr>
          <a:xfrm>
            <a:off x="16134735" y="5842214"/>
            <a:ext cx="12778648" cy="840230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cs typeface="Calibri"/>
              </a:rPr>
              <a:t>Limitations experienced by AGYW when accessing HIV prevention services and information.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cs typeface="Calibri"/>
              </a:rPr>
              <a:t>Large pool of adolescents and young people at high risk of HIV, STIs, and unintended pregnancy in tertiary institutions</a:t>
            </a:r>
          </a:p>
          <a:p>
            <a:pPr algn="just"/>
            <a:r>
              <a:rPr lang="en-US" sz="3600" b="1" dirty="0">
                <a:cs typeface="Calibri"/>
              </a:rPr>
              <a:t>Our Aim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cs typeface="Calibri"/>
              </a:rPr>
              <a:t>Expand access to HIV prevention options among AGYW in tertiary institutions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cs typeface="Calibri"/>
              </a:rPr>
              <a:t>Targeting these key stakeholders to facilitate change: Parliament of Zimbabwe, Ministry of Health and Child Care, Ministry of Higher and Tertiary Education and the National AIDS Council and CSOs.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cs typeface="Calibri"/>
            </a:endParaRPr>
          </a:p>
          <a:p>
            <a:endParaRPr lang="en-US" sz="3600" dirty="0">
              <a:cs typeface="Calibri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4DE3DA8-6826-5641-BD35-FA75DC7A408E}"/>
              </a:ext>
            </a:extLst>
          </p:cNvPr>
          <p:cNvSpPr/>
          <p:nvPr/>
        </p:nvSpPr>
        <p:spPr>
          <a:xfrm>
            <a:off x="7576670" y="2834784"/>
            <a:ext cx="15021859" cy="65883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latin typeface="Calibri"/>
                <a:ea typeface="Calibri" panose="020F0502020204030204" pitchFamily="34" charset="0"/>
                <a:cs typeface="Times New Roman"/>
              </a:rPr>
              <a:t>Pangaea Zimbabwe (PZ)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0F3EBF-A0A8-6638-3A01-F08D01C5E31C}"/>
              </a:ext>
            </a:extLst>
          </p:cNvPr>
          <p:cNvSpPr txBox="1"/>
          <p:nvPr/>
        </p:nvSpPr>
        <p:spPr>
          <a:xfrm>
            <a:off x="15893545" y="28039347"/>
            <a:ext cx="13344225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6000" b="1" dirty="0">
                <a:solidFill>
                  <a:schemeClr val="accent4">
                    <a:lumMod val="75000"/>
                  </a:schemeClr>
                </a:solidFill>
                <a:cs typeface="Calibri"/>
              </a:rPr>
              <a:t>Plans for Sustainability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E63972-2DD1-1EA1-3610-2B0BEC13E73A}"/>
              </a:ext>
            </a:extLst>
          </p:cNvPr>
          <p:cNvSpPr/>
          <p:nvPr/>
        </p:nvSpPr>
        <p:spPr>
          <a:xfrm>
            <a:off x="15909655" y="28959937"/>
            <a:ext cx="13416039" cy="563231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endParaRPr lang="en-US" sz="3600" dirty="0">
              <a:latin typeface="Calibri"/>
              <a:ea typeface="Calibri" panose="020F0502020204030204" pitchFamily="34" charset="0"/>
              <a:cs typeface="Times New Roman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latin typeface="Calibri"/>
                <a:ea typeface="Calibri" panose="020F0502020204030204" pitchFamily="34" charset="0"/>
                <a:cs typeface="Times New Roman"/>
              </a:rPr>
              <a:t>To ensure a critical mass we also mobilize AGYW who are not part of the hives, through a peer support model that allows widespread dissemination of HIV prevention and SRH information in large groupings through discussions and presentations by champions.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latin typeface="Calibri"/>
                <a:ea typeface="Calibri" panose="020F0502020204030204" pitchFamily="34" charset="0"/>
                <a:cs typeface="Times New Roman"/>
              </a:rPr>
              <a:t>Diversify funding sources beyond grants by establishing partnerships with government agencies and clinics to ensure continuity.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latin typeface="Calibri"/>
                <a:ea typeface="Calibri" panose="020F0502020204030204" pitchFamily="34" charset="0"/>
                <a:cs typeface="Times New Roman"/>
              </a:rPr>
              <a:t>Training of health care workers on KP-friendly services- to equip them to continue offering these vital services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Calibri"/>
              <a:ea typeface="Calibri" panose="020F0502020204030204" pitchFamily="34" charset="0"/>
              <a:cs typeface="Times New Roma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10CC92-1E2B-D5D6-29CA-8F55983B5DF5}"/>
              </a:ext>
            </a:extLst>
          </p:cNvPr>
          <p:cNvSpPr txBox="1"/>
          <p:nvPr/>
        </p:nvSpPr>
        <p:spPr>
          <a:xfrm>
            <a:off x="14090178" y="21435780"/>
            <a:ext cx="15235516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6000" b="1" dirty="0">
                <a:solidFill>
                  <a:schemeClr val="accent6">
                    <a:lumMod val="60000"/>
                    <a:lumOff val="40000"/>
                  </a:schemeClr>
                </a:solidFill>
                <a:ea typeface="Calibri"/>
                <a:cs typeface="Calibri"/>
              </a:rPr>
              <a:t>Lessons Learnt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D5AC03-BDDE-8CD6-F3D6-1694F3E6E6B3}"/>
              </a:ext>
            </a:extLst>
          </p:cNvPr>
          <p:cNvSpPr/>
          <p:nvPr/>
        </p:nvSpPr>
        <p:spPr>
          <a:xfrm>
            <a:off x="15909655" y="22381703"/>
            <a:ext cx="13312007" cy="563231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latin typeface="Calibri"/>
                <a:ea typeface="Calibri" panose="020F0502020204030204" pitchFamily="34" charset="0"/>
                <a:cs typeface="Times New Roman"/>
              </a:rPr>
              <a:t> Peer-driven initiatives identify the root causes of limited use of HIV prevention methods in tertiary institutions which can improve tertiary institution HIV prevention service delivery.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latin typeface="Calibri"/>
                <a:ea typeface="Calibri" panose="020F0502020204030204" pitchFamily="34" charset="0"/>
                <a:cs typeface="Times New Roman"/>
              </a:rPr>
              <a:t>Working with college authorities and existing structures helps to garner support for the campus initiatives. </a:t>
            </a:r>
          </a:p>
          <a:p>
            <a:pPr algn="just"/>
            <a:r>
              <a:rPr lang="en-US" sz="3600" b="1" dirty="0">
                <a:latin typeface="Calibri"/>
                <a:ea typeface="Calibri" panose="020F0502020204030204" pitchFamily="34" charset="0"/>
                <a:cs typeface="Times New Roman"/>
              </a:rPr>
              <a:t>      Challenges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latin typeface="Calibri"/>
                <a:ea typeface="Calibri" panose="020F0502020204030204" pitchFamily="34" charset="0"/>
                <a:cs typeface="Times New Roman"/>
              </a:rPr>
              <a:t>Limited number of trained HIV prevention Champions to reach out to all the students in tertiary institutions.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latin typeface="Calibri"/>
                <a:ea typeface="Calibri" panose="020F0502020204030204" pitchFamily="34" charset="0"/>
                <a:cs typeface="Times New Roman"/>
              </a:rPr>
              <a:t>Tertiary institution systems that limit info dissemination and access to HIV prevention products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/>
            </a:endParaRPr>
          </a:p>
        </p:txBody>
      </p:sp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0D62C4AA-56BD-0C07-9BD1-28FBF63D0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587" y="37475886"/>
            <a:ext cx="2721676" cy="2424953"/>
          </a:xfrm>
          <a:prstGeom prst="rect">
            <a:avLst/>
          </a:prstGeom>
        </p:spPr>
      </p:pic>
      <p:pic>
        <p:nvPicPr>
          <p:cNvPr id="7" name="Picture 6" descr="A red ribbon with a globe and black text&#10;&#10;Description automatically generated">
            <a:extLst>
              <a:ext uri="{FF2B5EF4-FFF2-40B4-BE49-F238E27FC236}">
                <a16:creationId xmlns:a16="http://schemas.microsoft.com/office/drawing/2014/main" id="{1BC2233C-0661-B997-DF56-8111F6FE17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45403" y="37450797"/>
            <a:ext cx="3665278" cy="26128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10CFF37-9CC1-5416-AC43-BDF6426C09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33100" y="13138131"/>
            <a:ext cx="12298005" cy="81986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EFB7B5B-1225-0345-8D98-D411AC4F39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130" y="19644852"/>
            <a:ext cx="14101224" cy="877597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F07DAE-5CF0-DC42-380F-62D69EAC10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8868" y="33076522"/>
            <a:ext cx="5288889" cy="63171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25E8880-C40D-5501-6751-A71994E4DB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36423" y="34068774"/>
            <a:ext cx="5585777" cy="612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5495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c2c91802-34f4-4138-959c-8a5d41223264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1961</TotalTime>
  <Words>529</Words>
  <Application>Microsoft Office PowerPoint</Application>
  <PresentationFormat>Custom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Rufaro Manyanga</cp:lastModifiedBy>
  <cp:revision>9</cp:revision>
  <dcterms:created xsi:type="dcterms:W3CDTF">2018-09-28T15:16:59Z</dcterms:created>
  <dcterms:modified xsi:type="dcterms:W3CDTF">2024-06-17T15:03:17Z</dcterms:modified>
</cp:coreProperties>
</file>