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
  </p:notesMasterIdLst>
  <p:sldIdLst>
    <p:sldId id="256" r:id="rId2"/>
  </p:sldIdLst>
  <p:sldSz cx="30275213" cy="42803763"/>
  <p:notesSz cx="6858000" cy="9144000"/>
  <p:defaultTextStyle>
    <a:defPPr>
      <a:defRPr lang="en-US"/>
    </a:defPPr>
    <a:lvl1pPr marL="0" algn="l" defTabSz="3507730" rtl="0" eaLnBrk="1" latinLnBrk="0" hangingPunct="1">
      <a:defRPr sz="6905" kern="1200">
        <a:solidFill>
          <a:schemeClr val="tx1"/>
        </a:solidFill>
        <a:latin typeface="+mn-lt"/>
        <a:ea typeface="+mn-ea"/>
        <a:cs typeface="+mn-cs"/>
      </a:defRPr>
    </a:lvl1pPr>
    <a:lvl2pPr marL="1753865" algn="l" defTabSz="3507730" rtl="0" eaLnBrk="1" latinLnBrk="0" hangingPunct="1">
      <a:defRPr sz="6905" kern="1200">
        <a:solidFill>
          <a:schemeClr val="tx1"/>
        </a:solidFill>
        <a:latin typeface="+mn-lt"/>
        <a:ea typeface="+mn-ea"/>
        <a:cs typeface="+mn-cs"/>
      </a:defRPr>
    </a:lvl2pPr>
    <a:lvl3pPr marL="3507730" algn="l" defTabSz="3507730" rtl="0" eaLnBrk="1" latinLnBrk="0" hangingPunct="1">
      <a:defRPr sz="6905" kern="1200">
        <a:solidFill>
          <a:schemeClr val="tx1"/>
        </a:solidFill>
        <a:latin typeface="+mn-lt"/>
        <a:ea typeface="+mn-ea"/>
        <a:cs typeface="+mn-cs"/>
      </a:defRPr>
    </a:lvl3pPr>
    <a:lvl4pPr marL="5261595" algn="l" defTabSz="3507730" rtl="0" eaLnBrk="1" latinLnBrk="0" hangingPunct="1">
      <a:defRPr sz="6905" kern="1200">
        <a:solidFill>
          <a:schemeClr val="tx1"/>
        </a:solidFill>
        <a:latin typeface="+mn-lt"/>
        <a:ea typeface="+mn-ea"/>
        <a:cs typeface="+mn-cs"/>
      </a:defRPr>
    </a:lvl4pPr>
    <a:lvl5pPr marL="7015460" algn="l" defTabSz="3507730" rtl="0" eaLnBrk="1" latinLnBrk="0" hangingPunct="1">
      <a:defRPr sz="6905" kern="1200">
        <a:solidFill>
          <a:schemeClr val="tx1"/>
        </a:solidFill>
        <a:latin typeface="+mn-lt"/>
        <a:ea typeface="+mn-ea"/>
        <a:cs typeface="+mn-cs"/>
      </a:defRPr>
    </a:lvl5pPr>
    <a:lvl6pPr marL="8769325" algn="l" defTabSz="3507730" rtl="0" eaLnBrk="1" latinLnBrk="0" hangingPunct="1">
      <a:defRPr sz="6905" kern="1200">
        <a:solidFill>
          <a:schemeClr val="tx1"/>
        </a:solidFill>
        <a:latin typeface="+mn-lt"/>
        <a:ea typeface="+mn-ea"/>
        <a:cs typeface="+mn-cs"/>
      </a:defRPr>
    </a:lvl6pPr>
    <a:lvl7pPr marL="10523190" algn="l" defTabSz="3507730" rtl="0" eaLnBrk="1" latinLnBrk="0" hangingPunct="1">
      <a:defRPr sz="6905" kern="1200">
        <a:solidFill>
          <a:schemeClr val="tx1"/>
        </a:solidFill>
        <a:latin typeface="+mn-lt"/>
        <a:ea typeface="+mn-ea"/>
        <a:cs typeface="+mn-cs"/>
      </a:defRPr>
    </a:lvl7pPr>
    <a:lvl8pPr marL="12277054" algn="l" defTabSz="3507730" rtl="0" eaLnBrk="1" latinLnBrk="0" hangingPunct="1">
      <a:defRPr sz="6905" kern="1200">
        <a:solidFill>
          <a:schemeClr val="tx1"/>
        </a:solidFill>
        <a:latin typeface="+mn-lt"/>
        <a:ea typeface="+mn-ea"/>
        <a:cs typeface="+mn-cs"/>
      </a:defRPr>
    </a:lvl8pPr>
    <a:lvl9pPr marL="14030919" algn="l" defTabSz="3507730" rtl="0" eaLnBrk="1" latinLnBrk="0" hangingPunct="1">
      <a:defRPr sz="6905"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C96386E-0919-2FE2-FCA5-9BBF04B5F051}" name="Chido  Dziva Chikwari" initials="CDC" userId="S::lsh398292@lshtm.ac.uk::13455b1c-a0d4-4e17-bb00-9d920e36ed1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66"/>
    <a:srgbClr val="014751"/>
    <a:srgbClr val="23B97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5854"/>
    <p:restoredTop sz="95680"/>
  </p:normalViewPr>
  <p:slideViewPr>
    <p:cSldViewPr snapToGrid="0" snapToObjects="1">
      <p:cViewPr>
        <p:scale>
          <a:sx n="38" d="100"/>
          <a:sy n="38" d="100"/>
        </p:scale>
        <p:origin x="10" y="-24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microsoft.com/office/2016/11/relationships/changesInfo" Target="changesInfos/changesInfo1.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 Id="rId9"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ngaea Zimbabwe" userId="e38a658c65d83e5a" providerId="LiveId" clId="{8EF51780-9CA6-4B32-A13C-BDE237F613AB}"/>
    <pc:docChg chg="modSld">
      <pc:chgData name="Pangaea Zimbabwe" userId="e38a658c65d83e5a" providerId="LiveId" clId="{8EF51780-9CA6-4B32-A13C-BDE237F613AB}" dt="2024-10-01T08:18:34.978" v="107" actId="14100"/>
      <pc:docMkLst>
        <pc:docMk/>
      </pc:docMkLst>
      <pc:sldChg chg="modSp mod">
        <pc:chgData name="Pangaea Zimbabwe" userId="e38a658c65d83e5a" providerId="LiveId" clId="{8EF51780-9CA6-4B32-A13C-BDE237F613AB}" dt="2024-10-01T08:18:34.978" v="107" actId="14100"/>
        <pc:sldMkLst>
          <pc:docMk/>
          <pc:sldMk cId="1842786566" sldId="256"/>
        </pc:sldMkLst>
        <pc:spChg chg="mod">
          <ac:chgData name="Pangaea Zimbabwe" userId="e38a658c65d83e5a" providerId="LiveId" clId="{8EF51780-9CA6-4B32-A13C-BDE237F613AB}" dt="2024-09-29T22:15:52.018" v="104" actId="255"/>
          <ac:spMkLst>
            <pc:docMk/>
            <pc:sldMk cId="1842786566" sldId="256"/>
            <ac:spMk id="2" creationId="{00000000-0000-0000-0000-000000000000}"/>
          </ac:spMkLst>
        </pc:spChg>
        <pc:spChg chg="mod">
          <ac:chgData name="Pangaea Zimbabwe" userId="e38a658c65d83e5a" providerId="LiveId" clId="{8EF51780-9CA6-4B32-A13C-BDE237F613AB}" dt="2024-09-29T22:14:29.590" v="94" actId="14100"/>
          <ac:spMkLst>
            <pc:docMk/>
            <pc:sldMk cId="1842786566" sldId="256"/>
            <ac:spMk id="3" creationId="{00000000-0000-0000-0000-000000000000}"/>
          </ac:spMkLst>
        </pc:spChg>
        <pc:spChg chg="mod">
          <ac:chgData name="Pangaea Zimbabwe" userId="e38a658c65d83e5a" providerId="LiveId" clId="{8EF51780-9CA6-4B32-A13C-BDE237F613AB}" dt="2024-09-29T11:01:35.821" v="56" actId="20577"/>
          <ac:spMkLst>
            <pc:docMk/>
            <pc:sldMk cId="1842786566" sldId="256"/>
            <ac:spMk id="4" creationId="{5D52F2EA-5A68-9731-F8FA-4EB6D5CD264F}"/>
          </ac:spMkLst>
        </pc:spChg>
        <pc:spChg chg="mod">
          <ac:chgData name="Pangaea Zimbabwe" userId="e38a658c65d83e5a" providerId="LiveId" clId="{8EF51780-9CA6-4B32-A13C-BDE237F613AB}" dt="2024-10-01T08:15:33.329" v="105" actId="1076"/>
          <ac:spMkLst>
            <pc:docMk/>
            <pc:sldMk cId="1842786566" sldId="256"/>
            <ac:spMk id="21" creationId="{5250119B-F2F1-F630-F050-45AA21715864}"/>
          </ac:spMkLst>
        </pc:spChg>
        <pc:spChg chg="mod">
          <ac:chgData name="Pangaea Zimbabwe" userId="e38a658c65d83e5a" providerId="LiveId" clId="{8EF51780-9CA6-4B32-A13C-BDE237F613AB}" dt="2024-09-29T11:01:57.680" v="58" actId="14100"/>
          <ac:spMkLst>
            <pc:docMk/>
            <pc:sldMk cId="1842786566" sldId="256"/>
            <ac:spMk id="39" creationId="{F3D41F3B-77B6-491B-5316-B6F934E35A68}"/>
          </ac:spMkLst>
        </pc:spChg>
        <pc:picChg chg="mod">
          <ac:chgData name="Pangaea Zimbabwe" userId="e38a658c65d83e5a" providerId="LiveId" clId="{8EF51780-9CA6-4B32-A13C-BDE237F613AB}" dt="2024-09-29T22:13:49.157" v="93" actId="14100"/>
          <ac:picMkLst>
            <pc:docMk/>
            <pc:sldMk cId="1842786566" sldId="256"/>
            <ac:picMk id="18" creationId="{49A94BAA-B9C5-5408-5B29-67329AB34552}"/>
          </ac:picMkLst>
        </pc:picChg>
        <pc:picChg chg="mod">
          <ac:chgData name="Pangaea Zimbabwe" userId="e38a658c65d83e5a" providerId="LiveId" clId="{8EF51780-9CA6-4B32-A13C-BDE237F613AB}" dt="2024-09-29T22:13:44.590" v="92" actId="14100"/>
          <ac:picMkLst>
            <pc:docMk/>
            <pc:sldMk cId="1842786566" sldId="256"/>
            <ac:picMk id="19" creationId="{C07B82AF-0AE1-FE08-E5FD-05A250DAEBF4}"/>
          </ac:picMkLst>
        </pc:picChg>
        <pc:cxnChg chg="mod">
          <ac:chgData name="Pangaea Zimbabwe" userId="e38a658c65d83e5a" providerId="LiveId" clId="{8EF51780-9CA6-4B32-A13C-BDE237F613AB}" dt="2024-09-29T22:13:07.696" v="79" actId="1076"/>
          <ac:cxnSpMkLst>
            <pc:docMk/>
            <pc:sldMk cId="1842786566" sldId="256"/>
            <ac:cxnSpMk id="5" creationId="{00000000-0000-0000-0000-000000000000}"/>
          </ac:cxnSpMkLst>
        </pc:cxnChg>
        <pc:cxnChg chg="mod">
          <ac:chgData name="Pangaea Zimbabwe" userId="e38a658c65d83e5a" providerId="LiveId" clId="{8EF51780-9CA6-4B32-A13C-BDE237F613AB}" dt="2024-09-29T11:01:05.120" v="43" actId="1076"/>
          <ac:cxnSpMkLst>
            <pc:docMk/>
            <pc:sldMk cId="1842786566" sldId="256"/>
            <ac:cxnSpMk id="6" creationId="{475A2760-139B-2741-AA90-1A9836F46D44}"/>
          </ac:cxnSpMkLst>
        </pc:cxnChg>
        <pc:cxnChg chg="mod">
          <ac:chgData name="Pangaea Zimbabwe" userId="e38a658c65d83e5a" providerId="LiveId" clId="{8EF51780-9CA6-4B32-A13C-BDE237F613AB}" dt="2024-10-01T08:18:34.978" v="107" actId="14100"/>
          <ac:cxnSpMkLst>
            <pc:docMk/>
            <pc:sldMk cId="1842786566" sldId="256"/>
            <ac:cxnSpMk id="10" creationId="{00000000-0000-0000-0000-000000000000}"/>
          </ac:cxnSpMkLst>
        </pc:cxn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7E61C2-62D0-DB47-8E22-34E370D64F7E}" type="datetimeFigureOut">
              <a:rPr lang="en-GB" smtClean="0"/>
              <a:t>01/10/2024</a:t>
            </a:fld>
            <a:endParaRPr lang="en-GB"/>
          </a:p>
        </p:txBody>
      </p:sp>
      <p:sp>
        <p:nvSpPr>
          <p:cNvPr id="4" name="Slide Image Placeholder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2057CEF-6214-0940-AD3A-4D8B41C542F3}" type="slidenum">
              <a:rPr lang="en-GB" smtClean="0"/>
              <a:t>‹#›</a:t>
            </a:fld>
            <a:endParaRPr lang="en-GB"/>
          </a:p>
        </p:txBody>
      </p:sp>
    </p:spTree>
    <p:extLst>
      <p:ext uri="{BB962C8B-B14F-4D97-AF65-F5344CB8AC3E}">
        <p14:creationId xmlns:p14="http://schemas.microsoft.com/office/powerpoint/2010/main" val="27777594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2057CEF-6214-0940-AD3A-4D8B41C542F3}" type="slidenum">
              <a:rPr lang="en-GB" smtClean="0"/>
              <a:t>1</a:t>
            </a:fld>
            <a:endParaRPr lang="en-GB"/>
          </a:p>
        </p:txBody>
      </p:sp>
    </p:spTree>
    <p:extLst>
      <p:ext uri="{BB962C8B-B14F-4D97-AF65-F5344CB8AC3E}">
        <p14:creationId xmlns:p14="http://schemas.microsoft.com/office/powerpoint/2010/main" val="14418750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70641" y="7005158"/>
            <a:ext cx="25733931" cy="14902050"/>
          </a:xfrm>
        </p:spPr>
        <p:txBody>
          <a:bodyPr anchor="b"/>
          <a:lstStyle>
            <a:lvl1pPr algn="ctr">
              <a:defRPr sz="37449"/>
            </a:lvl1pPr>
          </a:lstStyle>
          <a:p>
            <a:r>
              <a:rPr lang="en-GB"/>
              <a:t>Click to edit Master title style</a:t>
            </a:r>
            <a:endParaRPr lang="en-US" dirty="0"/>
          </a:p>
        </p:txBody>
      </p:sp>
      <p:sp>
        <p:nvSpPr>
          <p:cNvPr id="3" name="Subtitle 2"/>
          <p:cNvSpPr>
            <a:spLocks noGrp="1"/>
          </p:cNvSpPr>
          <p:nvPr>
            <p:ph type="subTitle" idx="1"/>
          </p:nvPr>
        </p:nvSpPr>
        <p:spPr>
          <a:xfrm>
            <a:off x="3784403" y="22481890"/>
            <a:ext cx="22706410" cy="10334331"/>
          </a:xfrm>
        </p:spPr>
        <p:txBody>
          <a:bodyPr/>
          <a:lstStyle>
            <a:lvl1pPr marL="0" indent="0" algn="ctr">
              <a:buNone/>
              <a:defRPr sz="14979"/>
            </a:lvl1pPr>
            <a:lvl2pPr marL="2853439" indent="0" algn="ctr">
              <a:buNone/>
              <a:defRPr sz="12482"/>
            </a:lvl2pPr>
            <a:lvl3pPr marL="5706881" indent="0" algn="ctr">
              <a:buNone/>
              <a:defRPr sz="11234"/>
            </a:lvl3pPr>
            <a:lvl4pPr marL="8560321" indent="0" algn="ctr">
              <a:buNone/>
              <a:defRPr sz="9986"/>
            </a:lvl4pPr>
            <a:lvl5pPr marL="11413762" indent="0" algn="ctr">
              <a:buNone/>
              <a:defRPr sz="9986"/>
            </a:lvl5pPr>
            <a:lvl6pPr marL="14267202" indent="0" algn="ctr">
              <a:buNone/>
              <a:defRPr sz="9986"/>
            </a:lvl6pPr>
            <a:lvl7pPr marL="17120644" indent="0" algn="ctr">
              <a:buNone/>
              <a:defRPr sz="9986"/>
            </a:lvl7pPr>
            <a:lvl8pPr marL="19974084" indent="0" algn="ctr">
              <a:buNone/>
              <a:defRPr sz="9986"/>
            </a:lvl8pPr>
            <a:lvl9pPr marL="22827524" indent="0" algn="ctr">
              <a:buNone/>
              <a:defRPr sz="9986"/>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2B3EC764-EF56-A243-9B79-76C4D019DAE4}" type="datetimeFigureOut">
              <a:rPr lang="en-GB" smtClean="0"/>
              <a:t>01/10/2024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274429F-6F3E-1F44-B99C-5D1EC2D0D99B}"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081422" y="2278914"/>
            <a:ext cx="26112372" cy="8273415"/>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2081422" y="11394524"/>
            <a:ext cx="26112372" cy="2715859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2081424" y="39672757"/>
            <a:ext cx="6811923" cy="2278904"/>
          </a:xfrm>
          <a:prstGeom prst="rect">
            <a:avLst/>
          </a:prstGeom>
        </p:spPr>
        <p:txBody>
          <a:bodyPr vert="horz" lIns="91440" tIns="45720" rIns="91440" bIns="45720" rtlCol="0" anchor="ctr"/>
          <a:lstStyle>
            <a:lvl1pPr algn="l">
              <a:defRPr sz="7490">
                <a:solidFill>
                  <a:schemeClr val="tx1">
                    <a:tint val="75000"/>
                  </a:schemeClr>
                </a:solidFill>
              </a:defRPr>
            </a:lvl1pPr>
          </a:lstStyle>
          <a:p>
            <a:fld id="{2B3EC764-EF56-A243-9B79-76C4D019DAE4}" type="datetimeFigureOut">
              <a:rPr lang="en-GB" smtClean="0"/>
              <a:t>01/10/2024</a:t>
            </a:fld>
            <a:endParaRPr lang="en-GB"/>
          </a:p>
        </p:txBody>
      </p:sp>
      <p:sp>
        <p:nvSpPr>
          <p:cNvPr id="5" name="Footer Placeholder 4"/>
          <p:cNvSpPr>
            <a:spLocks noGrp="1"/>
          </p:cNvSpPr>
          <p:nvPr>
            <p:ph type="ftr" sz="quarter" idx="3"/>
          </p:nvPr>
        </p:nvSpPr>
        <p:spPr>
          <a:xfrm>
            <a:off x="10028666" y="39672757"/>
            <a:ext cx="10217884" cy="2278904"/>
          </a:xfrm>
          <a:prstGeom prst="rect">
            <a:avLst/>
          </a:prstGeom>
        </p:spPr>
        <p:txBody>
          <a:bodyPr vert="horz" lIns="91440" tIns="45720" rIns="91440" bIns="45720" rtlCol="0" anchor="ctr"/>
          <a:lstStyle>
            <a:lvl1pPr algn="ctr">
              <a:defRPr sz="749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21381871" y="39672757"/>
            <a:ext cx="6811923" cy="2278904"/>
          </a:xfrm>
          <a:prstGeom prst="rect">
            <a:avLst/>
          </a:prstGeom>
        </p:spPr>
        <p:txBody>
          <a:bodyPr vert="horz" lIns="91440" tIns="45720" rIns="91440" bIns="45720" rtlCol="0" anchor="ctr"/>
          <a:lstStyle>
            <a:lvl1pPr algn="r">
              <a:defRPr sz="7490">
                <a:solidFill>
                  <a:schemeClr val="tx1">
                    <a:tint val="75000"/>
                  </a:schemeClr>
                </a:solidFill>
              </a:defRPr>
            </a:lvl1pPr>
          </a:lstStyle>
          <a:p>
            <a:fld id="{F274429F-6F3E-1F44-B99C-5D1EC2D0D99B}" type="slidenum">
              <a:rPr lang="en-GB" smtClean="0"/>
              <a:t>‹#›</a:t>
            </a:fld>
            <a:endParaRPr lang="en-GB"/>
          </a:p>
        </p:txBody>
      </p:sp>
    </p:spTree>
    <p:extLst>
      <p:ext uri="{BB962C8B-B14F-4D97-AF65-F5344CB8AC3E}">
        <p14:creationId xmlns:p14="http://schemas.microsoft.com/office/powerpoint/2010/main" val="613407898"/>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5706881" rtl="0" eaLnBrk="1" latinLnBrk="0" hangingPunct="1">
        <a:lnSpc>
          <a:spcPct val="90000"/>
        </a:lnSpc>
        <a:spcBef>
          <a:spcPct val="0"/>
        </a:spcBef>
        <a:buNone/>
        <a:defRPr sz="27462" kern="1200">
          <a:solidFill>
            <a:schemeClr val="tx1"/>
          </a:solidFill>
          <a:latin typeface="+mj-lt"/>
          <a:ea typeface="+mj-ea"/>
          <a:cs typeface="+mj-cs"/>
        </a:defRPr>
      </a:lvl1pPr>
    </p:titleStyle>
    <p:bodyStyle>
      <a:lvl1pPr marL="1426721" indent="-1426721" algn="l" defTabSz="5706881" rtl="0" eaLnBrk="1" latinLnBrk="0" hangingPunct="1">
        <a:lnSpc>
          <a:spcPct val="90000"/>
        </a:lnSpc>
        <a:spcBef>
          <a:spcPts val="6242"/>
        </a:spcBef>
        <a:buFont typeface="Arial" panose="020B0604020202020204" pitchFamily="34" charset="0"/>
        <a:buChar char="•"/>
        <a:defRPr sz="17476" kern="1200">
          <a:solidFill>
            <a:schemeClr val="tx1"/>
          </a:solidFill>
          <a:latin typeface="+mn-lt"/>
          <a:ea typeface="+mn-ea"/>
          <a:cs typeface="+mn-cs"/>
        </a:defRPr>
      </a:lvl1pPr>
      <a:lvl2pPr marL="4280162" indent="-1426721" algn="l" defTabSz="5706881" rtl="0" eaLnBrk="1" latinLnBrk="0" hangingPunct="1">
        <a:lnSpc>
          <a:spcPct val="90000"/>
        </a:lnSpc>
        <a:spcBef>
          <a:spcPts val="3120"/>
        </a:spcBef>
        <a:buFont typeface="Arial" panose="020B0604020202020204" pitchFamily="34" charset="0"/>
        <a:buChar char="•"/>
        <a:defRPr sz="14979" kern="1200">
          <a:solidFill>
            <a:schemeClr val="tx1"/>
          </a:solidFill>
          <a:latin typeface="+mn-lt"/>
          <a:ea typeface="+mn-ea"/>
          <a:cs typeface="+mn-cs"/>
        </a:defRPr>
      </a:lvl2pPr>
      <a:lvl3pPr marL="7133602" indent="-1426721" algn="l" defTabSz="5706881" rtl="0" eaLnBrk="1" latinLnBrk="0" hangingPunct="1">
        <a:lnSpc>
          <a:spcPct val="90000"/>
        </a:lnSpc>
        <a:spcBef>
          <a:spcPts val="3120"/>
        </a:spcBef>
        <a:buFont typeface="Arial" panose="020B0604020202020204" pitchFamily="34" charset="0"/>
        <a:buChar char="•"/>
        <a:defRPr sz="12482" kern="1200">
          <a:solidFill>
            <a:schemeClr val="tx1"/>
          </a:solidFill>
          <a:latin typeface="+mn-lt"/>
          <a:ea typeface="+mn-ea"/>
          <a:cs typeface="+mn-cs"/>
        </a:defRPr>
      </a:lvl3pPr>
      <a:lvl4pPr marL="9987042" indent="-1426721" algn="l" defTabSz="5706881" rtl="0" eaLnBrk="1" latinLnBrk="0" hangingPunct="1">
        <a:lnSpc>
          <a:spcPct val="90000"/>
        </a:lnSpc>
        <a:spcBef>
          <a:spcPts val="3120"/>
        </a:spcBef>
        <a:buFont typeface="Arial" panose="020B0604020202020204" pitchFamily="34" charset="0"/>
        <a:buChar char="•"/>
        <a:defRPr sz="11234" kern="1200">
          <a:solidFill>
            <a:schemeClr val="tx1"/>
          </a:solidFill>
          <a:latin typeface="+mn-lt"/>
          <a:ea typeface="+mn-ea"/>
          <a:cs typeface="+mn-cs"/>
        </a:defRPr>
      </a:lvl4pPr>
      <a:lvl5pPr marL="12840482" indent="-1426721" algn="l" defTabSz="5706881" rtl="0" eaLnBrk="1" latinLnBrk="0" hangingPunct="1">
        <a:lnSpc>
          <a:spcPct val="90000"/>
        </a:lnSpc>
        <a:spcBef>
          <a:spcPts val="3120"/>
        </a:spcBef>
        <a:buFont typeface="Arial" panose="020B0604020202020204" pitchFamily="34" charset="0"/>
        <a:buChar char="•"/>
        <a:defRPr sz="11234" kern="1200">
          <a:solidFill>
            <a:schemeClr val="tx1"/>
          </a:solidFill>
          <a:latin typeface="+mn-lt"/>
          <a:ea typeface="+mn-ea"/>
          <a:cs typeface="+mn-cs"/>
        </a:defRPr>
      </a:lvl5pPr>
      <a:lvl6pPr marL="15693924" indent="-1426721" algn="l" defTabSz="5706881" rtl="0" eaLnBrk="1" latinLnBrk="0" hangingPunct="1">
        <a:lnSpc>
          <a:spcPct val="90000"/>
        </a:lnSpc>
        <a:spcBef>
          <a:spcPts val="3120"/>
        </a:spcBef>
        <a:buFont typeface="Arial" panose="020B0604020202020204" pitchFamily="34" charset="0"/>
        <a:buChar char="•"/>
        <a:defRPr sz="11234" kern="1200">
          <a:solidFill>
            <a:schemeClr val="tx1"/>
          </a:solidFill>
          <a:latin typeface="+mn-lt"/>
          <a:ea typeface="+mn-ea"/>
          <a:cs typeface="+mn-cs"/>
        </a:defRPr>
      </a:lvl6pPr>
      <a:lvl7pPr marL="18547364" indent="-1426721" algn="l" defTabSz="5706881" rtl="0" eaLnBrk="1" latinLnBrk="0" hangingPunct="1">
        <a:lnSpc>
          <a:spcPct val="90000"/>
        </a:lnSpc>
        <a:spcBef>
          <a:spcPts val="3120"/>
        </a:spcBef>
        <a:buFont typeface="Arial" panose="020B0604020202020204" pitchFamily="34" charset="0"/>
        <a:buChar char="•"/>
        <a:defRPr sz="11234" kern="1200">
          <a:solidFill>
            <a:schemeClr val="tx1"/>
          </a:solidFill>
          <a:latin typeface="+mn-lt"/>
          <a:ea typeface="+mn-ea"/>
          <a:cs typeface="+mn-cs"/>
        </a:defRPr>
      </a:lvl7pPr>
      <a:lvl8pPr marL="21400804" indent="-1426721" algn="l" defTabSz="5706881" rtl="0" eaLnBrk="1" latinLnBrk="0" hangingPunct="1">
        <a:lnSpc>
          <a:spcPct val="90000"/>
        </a:lnSpc>
        <a:spcBef>
          <a:spcPts val="3120"/>
        </a:spcBef>
        <a:buFont typeface="Arial" panose="020B0604020202020204" pitchFamily="34" charset="0"/>
        <a:buChar char="•"/>
        <a:defRPr sz="11234" kern="1200">
          <a:solidFill>
            <a:schemeClr val="tx1"/>
          </a:solidFill>
          <a:latin typeface="+mn-lt"/>
          <a:ea typeface="+mn-ea"/>
          <a:cs typeface="+mn-cs"/>
        </a:defRPr>
      </a:lvl8pPr>
      <a:lvl9pPr marL="24254244" indent="-1426721" algn="l" defTabSz="5706881" rtl="0" eaLnBrk="1" latinLnBrk="0" hangingPunct="1">
        <a:lnSpc>
          <a:spcPct val="90000"/>
        </a:lnSpc>
        <a:spcBef>
          <a:spcPts val="3120"/>
        </a:spcBef>
        <a:buFont typeface="Arial" panose="020B0604020202020204" pitchFamily="34" charset="0"/>
        <a:buChar char="•"/>
        <a:defRPr sz="11234" kern="1200">
          <a:solidFill>
            <a:schemeClr val="tx1"/>
          </a:solidFill>
          <a:latin typeface="+mn-lt"/>
          <a:ea typeface="+mn-ea"/>
          <a:cs typeface="+mn-cs"/>
        </a:defRPr>
      </a:lvl9pPr>
    </p:bodyStyle>
    <p:otherStyle>
      <a:defPPr>
        <a:defRPr lang="en-US"/>
      </a:defPPr>
      <a:lvl1pPr marL="0" algn="l" defTabSz="5706881" rtl="0" eaLnBrk="1" latinLnBrk="0" hangingPunct="1">
        <a:defRPr sz="11234" kern="1200">
          <a:solidFill>
            <a:schemeClr val="tx1"/>
          </a:solidFill>
          <a:latin typeface="+mn-lt"/>
          <a:ea typeface="+mn-ea"/>
          <a:cs typeface="+mn-cs"/>
        </a:defRPr>
      </a:lvl1pPr>
      <a:lvl2pPr marL="2853439" algn="l" defTabSz="5706881" rtl="0" eaLnBrk="1" latinLnBrk="0" hangingPunct="1">
        <a:defRPr sz="11234" kern="1200">
          <a:solidFill>
            <a:schemeClr val="tx1"/>
          </a:solidFill>
          <a:latin typeface="+mn-lt"/>
          <a:ea typeface="+mn-ea"/>
          <a:cs typeface="+mn-cs"/>
        </a:defRPr>
      </a:lvl2pPr>
      <a:lvl3pPr marL="5706881" algn="l" defTabSz="5706881" rtl="0" eaLnBrk="1" latinLnBrk="0" hangingPunct="1">
        <a:defRPr sz="11234" kern="1200">
          <a:solidFill>
            <a:schemeClr val="tx1"/>
          </a:solidFill>
          <a:latin typeface="+mn-lt"/>
          <a:ea typeface="+mn-ea"/>
          <a:cs typeface="+mn-cs"/>
        </a:defRPr>
      </a:lvl3pPr>
      <a:lvl4pPr marL="8560321" algn="l" defTabSz="5706881" rtl="0" eaLnBrk="1" latinLnBrk="0" hangingPunct="1">
        <a:defRPr sz="11234" kern="1200">
          <a:solidFill>
            <a:schemeClr val="tx1"/>
          </a:solidFill>
          <a:latin typeface="+mn-lt"/>
          <a:ea typeface="+mn-ea"/>
          <a:cs typeface="+mn-cs"/>
        </a:defRPr>
      </a:lvl4pPr>
      <a:lvl5pPr marL="11413762" algn="l" defTabSz="5706881" rtl="0" eaLnBrk="1" latinLnBrk="0" hangingPunct="1">
        <a:defRPr sz="11234" kern="1200">
          <a:solidFill>
            <a:schemeClr val="tx1"/>
          </a:solidFill>
          <a:latin typeface="+mn-lt"/>
          <a:ea typeface="+mn-ea"/>
          <a:cs typeface="+mn-cs"/>
        </a:defRPr>
      </a:lvl5pPr>
      <a:lvl6pPr marL="14267202" algn="l" defTabSz="5706881" rtl="0" eaLnBrk="1" latinLnBrk="0" hangingPunct="1">
        <a:defRPr sz="11234" kern="1200">
          <a:solidFill>
            <a:schemeClr val="tx1"/>
          </a:solidFill>
          <a:latin typeface="+mn-lt"/>
          <a:ea typeface="+mn-ea"/>
          <a:cs typeface="+mn-cs"/>
        </a:defRPr>
      </a:lvl6pPr>
      <a:lvl7pPr marL="17120644" algn="l" defTabSz="5706881" rtl="0" eaLnBrk="1" latinLnBrk="0" hangingPunct="1">
        <a:defRPr sz="11234" kern="1200">
          <a:solidFill>
            <a:schemeClr val="tx1"/>
          </a:solidFill>
          <a:latin typeface="+mn-lt"/>
          <a:ea typeface="+mn-ea"/>
          <a:cs typeface="+mn-cs"/>
        </a:defRPr>
      </a:lvl7pPr>
      <a:lvl8pPr marL="19974084" algn="l" defTabSz="5706881" rtl="0" eaLnBrk="1" latinLnBrk="0" hangingPunct="1">
        <a:defRPr sz="11234" kern="1200">
          <a:solidFill>
            <a:schemeClr val="tx1"/>
          </a:solidFill>
          <a:latin typeface="+mn-lt"/>
          <a:ea typeface="+mn-ea"/>
          <a:cs typeface="+mn-cs"/>
        </a:defRPr>
      </a:lvl8pPr>
      <a:lvl9pPr marL="22827524" algn="l" defTabSz="5706881" rtl="0" eaLnBrk="1" latinLnBrk="0" hangingPunct="1">
        <a:defRPr sz="11234"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hyperlink" Target="mailto:helenarochford@doctors.org.uk" TargetMode="External"/><Relationship Id="rId7" Type="http://schemas.openxmlformats.org/officeDocument/2006/relationships/image" Target="../media/image3.jpeg"/><Relationship Id="rId12" Type="http://schemas.openxmlformats.org/officeDocument/2006/relationships/image" Target="../media/image8.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2.wmf"/><Relationship Id="rId11" Type="http://schemas.openxmlformats.org/officeDocument/2006/relationships/image" Target="../media/image7.jpg"/><Relationship Id="rId5" Type="http://schemas.openxmlformats.org/officeDocument/2006/relationships/image" Target="../media/image1.png"/><Relationship Id="rId10" Type="http://schemas.openxmlformats.org/officeDocument/2006/relationships/image" Target="../media/image6.jpg"/><Relationship Id="rId4" Type="http://schemas.openxmlformats.org/officeDocument/2006/relationships/hyperlink" Target="mailto:emusungwini@pzat.org" TargetMode="External"/><Relationship Id="rId9"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638800" y="1798460"/>
            <a:ext cx="19531124" cy="2806157"/>
          </a:xfrm>
          <a:solidFill>
            <a:srgbClr val="92D050"/>
          </a:solidFill>
        </p:spPr>
        <p:txBody>
          <a:bodyPr vert="horz" lIns="0" tIns="0" rIns="0" bIns="0" rtlCol="0" anchor="t">
            <a:noAutofit/>
          </a:bodyPr>
          <a:lstStyle/>
          <a:p>
            <a:pPr>
              <a:lnSpc>
                <a:spcPct val="150000"/>
              </a:lnSpc>
            </a:pPr>
            <a:r>
              <a:rPr lang="en-US" sz="4000" b="1" dirty="0">
                <a:effectLst/>
                <a:latin typeface="+mn-lt"/>
                <a:ea typeface="Calibri" panose="020F0502020204030204" pitchFamily="34" charset="0"/>
                <a:cs typeface="Times New Roman" panose="02020603050405020304" pitchFamily="18" charset="0"/>
              </a:rPr>
              <a:t>POSTER NUMBER 168</a:t>
            </a:r>
            <a:br>
              <a:rPr lang="en-US" sz="3800" b="1" dirty="0">
                <a:effectLst/>
                <a:latin typeface="+mn-lt"/>
                <a:ea typeface="Calibri" panose="020F0502020204030204" pitchFamily="34" charset="0"/>
                <a:cs typeface="Times New Roman" panose="02020603050405020304" pitchFamily="18" charset="0"/>
              </a:rPr>
            </a:br>
            <a:r>
              <a:rPr lang="en-US" sz="3800" b="1" dirty="0">
                <a:effectLst/>
                <a:latin typeface="+mn-lt"/>
                <a:ea typeface="Calibri" panose="020F0502020204030204" pitchFamily="34" charset="0"/>
                <a:cs typeface="Times New Roman" panose="02020603050405020304" pitchFamily="18" charset="0"/>
              </a:rPr>
              <a:t>Improving the participation and attendance in support groups by adolescents living with HIV through provision of sports in 2 clinics in </a:t>
            </a:r>
            <a:r>
              <a:rPr lang="en-US" sz="3800" b="1" dirty="0" err="1">
                <a:effectLst/>
                <a:latin typeface="+mn-lt"/>
                <a:ea typeface="Calibri" panose="020F0502020204030204" pitchFamily="34" charset="0"/>
                <a:cs typeface="Times New Roman" panose="02020603050405020304" pitchFamily="18" charset="0"/>
              </a:rPr>
              <a:t>Binga</a:t>
            </a:r>
            <a:r>
              <a:rPr lang="en-US" sz="3800" b="1" dirty="0">
                <a:effectLst/>
                <a:latin typeface="+mn-lt"/>
                <a:ea typeface="Calibri" panose="020F0502020204030204" pitchFamily="34" charset="0"/>
                <a:cs typeface="Times New Roman" panose="02020603050405020304" pitchFamily="18" charset="0"/>
              </a:rPr>
              <a:t> district, Zimbabwe</a:t>
            </a:r>
            <a:endParaRPr lang="en-GB" sz="3800" dirty="0">
              <a:solidFill>
                <a:schemeClr val="tx2"/>
              </a:solidFill>
              <a:latin typeface="+mn-lt"/>
              <a:ea typeface="Merriweather" charset="0"/>
              <a:cs typeface="Merriweather" charset="0"/>
            </a:endParaRPr>
          </a:p>
        </p:txBody>
      </p:sp>
      <p:sp>
        <p:nvSpPr>
          <p:cNvPr id="3" name="Subtitle 2"/>
          <p:cNvSpPr>
            <a:spLocks noGrp="1"/>
          </p:cNvSpPr>
          <p:nvPr>
            <p:ph type="subTitle" idx="1"/>
          </p:nvPr>
        </p:nvSpPr>
        <p:spPr>
          <a:xfrm>
            <a:off x="1466829" y="4651163"/>
            <a:ext cx="27679671" cy="2503484"/>
          </a:xfrm>
        </p:spPr>
        <p:txBody>
          <a:bodyPr vert="horz" lIns="0" tIns="0" rIns="0" bIns="0" rtlCol="0">
            <a:noAutofit/>
          </a:bodyPr>
          <a:lstStyle/>
          <a:p>
            <a:pPr algn="l">
              <a:lnSpc>
                <a:spcPct val="100000"/>
              </a:lnSpc>
            </a:pPr>
            <a:r>
              <a:rPr lang="en-US" sz="3200" b="1" dirty="0"/>
              <a:t>Enock Musungwini</a:t>
            </a:r>
            <a:r>
              <a:rPr lang="en-US" sz="3200" b="1" baseline="30000" dirty="0"/>
              <a:t>1</a:t>
            </a:r>
            <a:r>
              <a:rPr lang="en-US" sz="3200" b="1" dirty="0"/>
              <a:t>, Joseph Murungu,</a:t>
            </a:r>
            <a:r>
              <a:rPr lang="en-US" sz="3200" b="1" baseline="30000" dirty="0"/>
              <a:t>2 </a:t>
            </a:r>
            <a:r>
              <a:rPr kumimoji="0" lang="en-US" sz="3200" b="1" i="0" u="none" strike="noStrike" kern="1200" cap="none" spc="0" normalizeH="0" baseline="0" noProof="0" dirty="0">
                <a:ln>
                  <a:noFill/>
                </a:ln>
                <a:solidFill>
                  <a:srgbClr val="000000"/>
                </a:solidFill>
                <a:effectLst/>
                <a:uLnTx/>
                <a:uFillTx/>
                <a:latin typeface="Open Sans"/>
                <a:ea typeface="+mn-ea"/>
                <a:cs typeface="+mn-cs"/>
              </a:rPr>
              <a:t>Mmeli Moyo</a:t>
            </a:r>
            <a:r>
              <a:rPr kumimoji="0" lang="en-US" sz="3200" b="1" i="0" u="none" strike="noStrike" kern="1200" cap="none" spc="0" normalizeH="0" baseline="30000" noProof="0" dirty="0">
                <a:ln>
                  <a:noFill/>
                </a:ln>
                <a:solidFill>
                  <a:srgbClr val="000000"/>
                </a:solidFill>
                <a:effectLst/>
                <a:uLnTx/>
                <a:uFillTx/>
                <a:latin typeface="Open Sans"/>
                <a:ea typeface="+mn-ea"/>
                <a:cs typeface="+mn-cs"/>
              </a:rPr>
              <a:t>3 </a:t>
            </a:r>
            <a:r>
              <a:rPr lang="en-US" sz="3200" b="1" dirty="0"/>
              <a:t>Latelang Ndlovu</a:t>
            </a:r>
            <a:r>
              <a:rPr lang="en-US" sz="3200" b="1" baseline="30000" dirty="0"/>
              <a:t>4 </a:t>
            </a:r>
          </a:p>
          <a:p>
            <a:pPr algn="l">
              <a:lnSpc>
                <a:spcPct val="100000"/>
              </a:lnSpc>
            </a:pPr>
            <a:endParaRPr lang="en-GB" sz="3200" dirty="0"/>
          </a:p>
        </p:txBody>
      </p:sp>
      <p:cxnSp>
        <p:nvCxnSpPr>
          <p:cNvPr id="5" name="Straight Connector 4"/>
          <p:cNvCxnSpPr>
            <a:cxnSpLocks/>
          </p:cNvCxnSpPr>
          <p:nvPr/>
        </p:nvCxnSpPr>
        <p:spPr>
          <a:xfrm>
            <a:off x="1630606" y="4632338"/>
            <a:ext cx="26433524" cy="0"/>
          </a:xfrm>
          <a:prstGeom prst="line">
            <a:avLst/>
          </a:prstGeom>
          <a:ln w="38100"/>
        </p:spPr>
        <p:style>
          <a:lnRef idx="3">
            <a:schemeClr val="accent5"/>
          </a:lnRef>
          <a:fillRef idx="0">
            <a:schemeClr val="accent5"/>
          </a:fillRef>
          <a:effectRef idx="2">
            <a:schemeClr val="accent5"/>
          </a:effectRef>
          <a:fontRef idx="minor">
            <a:schemeClr val="tx1"/>
          </a:fontRef>
        </p:style>
      </p:cxnSp>
      <p:sp>
        <p:nvSpPr>
          <p:cNvPr id="7" name="TextBox 6"/>
          <p:cNvSpPr txBox="1"/>
          <p:nvPr/>
        </p:nvSpPr>
        <p:spPr>
          <a:xfrm>
            <a:off x="870140" y="7374735"/>
            <a:ext cx="13977228" cy="8276759"/>
          </a:xfrm>
          <a:prstGeom prst="rect">
            <a:avLst/>
          </a:prstGeom>
          <a:noFill/>
        </p:spPr>
        <p:txBody>
          <a:bodyPr wrap="square" lIns="0" tIns="0" rIns="0" bIns="0" numCol="1" spcCol="720000" rtlCol="0">
            <a:noAutofit/>
          </a:bodyPr>
          <a:lstStyle/>
          <a:p>
            <a:pPr>
              <a:lnSpc>
                <a:spcPts val="3600"/>
              </a:lnSpc>
            </a:pPr>
            <a:r>
              <a:rPr lang="en-GB" sz="3000" b="1" dirty="0">
                <a:solidFill>
                  <a:schemeClr val="tx2"/>
                </a:solidFill>
                <a:latin typeface="Aptos" panose="020B0004020202020204" pitchFamily="34" charset="0"/>
                <a:ea typeface="Open Sans" charset="0"/>
                <a:cs typeface="Times New Roman" panose="02020603050405020304" pitchFamily="18" charset="0"/>
              </a:rPr>
              <a:t>Introduction</a:t>
            </a:r>
          </a:p>
          <a:p>
            <a:pPr algn="just">
              <a:lnSpc>
                <a:spcPts val="3600"/>
              </a:lnSpc>
            </a:pPr>
            <a:r>
              <a:rPr lang="en-US" sz="3200" dirty="0">
                <a:effectLst/>
                <a:latin typeface="Aptos" panose="020B0004020202020204" pitchFamily="34" charset="0"/>
                <a:ea typeface="Calibri" panose="020F0502020204030204" pitchFamily="34" charset="0"/>
                <a:cs typeface="Times New Roman" panose="02020603050405020304" pitchFamily="18" charset="0"/>
              </a:rPr>
              <a:t>Pangaea Zimbabwe (PZ) is a registered local private voluntary organization (PVO 10/20) that envisions a world in which all human beings live healthy, productive, and quality lives. Through its Wild4Life program, PZ has implemented differentiated service delivery (DSD) models in </a:t>
            </a:r>
            <a:r>
              <a:rPr lang="en-US" sz="3200" dirty="0" err="1">
                <a:effectLst/>
                <a:latin typeface="Aptos" panose="020B0004020202020204" pitchFamily="34" charset="0"/>
                <a:ea typeface="Calibri" panose="020F0502020204030204" pitchFamily="34" charset="0"/>
                <a:cs typeface="Times New Roman" panose="02020603050405020304" pitchFamily="18" charset="0"/>
              </a:rPr>
              <a:t>Binga</a:t>
            </a:r>
            <a:r>
              <a:rPr lang="en-US" sz="3200" dirty="0">
                <a:effectLst/>
                <a:latin typeface="Aptos" panose="020B0004020202020204" pitchFamily="34" charset="0"/>
                <a:ea typeface="Calibri" panose="020F0502020204030204" pitchFamily="34" charset="0"/>
                <a:cs typeface="Times New Roman" panose="02020603050405020304" pitchFamily="18" charset="0"/>
              </a:rPr>
              <a:t> district, Zimbabwe, focusing on enhancing healthcare access and outcomes for adolescents living with HIV. The World Health Organization (WHO) emphasizes the importance of peer support groups for adolescents and young people living with HIV, as they have been shown to improve adherence to antiretroviral therapy (ART), viral suppression, retention in care, and psychosocial well-being. In </a:t>
            </a:r>
            <a:r>
              <a:rPr lang="en-US" sz="3200" dirty="0" err="1">
                <a:effectLst/>
                <a:latin typeface="Aptos" panose="020B0004020202020204" pitchFamily="34" charset="0"/>
                <a:ea typeface="Calibri" panose="020F0502020204030204" pitchFamily="34" charset="0"/>
                <a:cs typeface="Times New Roman" panose="02020603050405020304" pitchFamily="18" charset="0"/>
              </a:rPr>
              <a:t>Binga</a:t>
            </a:r>
            <a:r>
              <a:rPr lang="en-US" sz="3200" dirty="0">
                <a:effectLst/>
                <a:latin typeface="Aptos" panose="020B0004020202020204" pitchFamily="34" charset="0"/>
                <a:ea typeface="Calibri" panose="020F0502020204030204" pitchFamily="34" charset="0"/>
                <a:cs typeface="Times New Roman" panose="02020603050405020304" pitchFamily="18" charset="0"/>
              </a:rPr>
              <a:t> district, however, support groups faced significant challenges, primarily poor attendance, which compromised their effectiveness. Adolescents often resisted participation due to stigma, lack of engaging activities, and limited social interaction, which hindered the delivery of vital psychosocial support, ART adherence monitoring, and peer engagement. Recognizing the potential of sports as a motivational tool, PZ through the Wild4Life health program sought to introduce various sports activities in support groups to enhance participation and address these barriers.</a:t>
            </a:r>
            <a:endParaRPr lang="en-GB" sz="3200" dirty="0">
              <a:latin typeface="Aptos" panose="020B0004020202020204" pitchFamily="34" charset="0"/>
              <a:cs typeface="Times New Roman" panose="02020603050405020304" pitchFamily="18" charset="0"/>
            </a:endParaRPr>
          </a:p>
        </p:txBody>
      </p:sp>
      <p:cxnSp>
        <p:nvCxnSpPr>
          <p:cNvPr id="10" name="Straight Connector 9"/>
          <p:cNvCxnSpPr>
            <a:cxnSpLocks/>
          </p:cNvCxnSpPr>
          <p:nvPr/>
        </p:nvCxnSpPr>
        <p:spPr>
          <a:xfrm>
            <a:off x="870140" y="7244788"/>
            <a:ext cx="13977228" cy="23372"/>
          </a:xfrm>
          <a:prstGeom prst="line">
            <a:avLst/>
          </a:prstGeom>
          <a:ln w="38100"/>
        </p:spPr>
        <p:style>
          <a:lnRef idx="3">
            <a:schemeClr val="accent5"/>
          </a:lnRef>
          <a:fillRef idx="0">
            <a:schemeClr val="accent5"/>
          </a:fillRef>
          <a:effectRef idx="2">
            <a:schemeClr val="accent5"/>
          </a:effectRef>
          <a:fontRef idx="minor">
            <a:schemeClr val="tx1"/>
          </a:fontRef>
        </p:style>
      </p:cxnSp>
      <p:cxnSp>
        <p:nvCxnSpPr>
          <p:cNvPr id="14" name="Straight Connector 13"/>
          <p:cNvCxnSpPr>
            <a:cxnSpLocks/>
          </p:cNvCxnSpPr>
          <p:nvPr/>
        </p:nvCxnSpPr>
        <p:spPr>
          <a:xfrm>
            <a:off x="14974630" y="7131275"/>
            <a:ext cx="14171870" cy="0"/>
          </a:xfrm>
          <a:prstGeom prst="line">
            <a:avLst/>
          </a:prstGeom>
          <a:ln w="38100"/>
        </p:spPr>
        <p:style>
          <a:lnRef idx="3">
            <a:schemeClr val="accent5"/>
          </a:lnRef>
          <a:fillRef idx="0">
            <a:schemeClr val="accent5"/>
          </a:fillRef>
          <a:effectRef idx="2">
            <a:schemeClr val="accent5"/>
          </a:effectRef>
          <a:fontRef idx="minor">
            <a:schemeClr val="tx1"/>
          </a:fontRef>
        </p:style>
      </p:cxnSp>
      <p:cxnSp>
        <p:nvCxnSpPr>
          <p:cNvPr id="15" name="Straight Connector 14"/>
          <p:cNvCxnSpPr>
            <a:cxnSpLocks/>
          </p:cNvCxnSpPr>
          <p:nvPr/>
        </p:nvCxnSpPr>
        <p:spPr>
          <a:xfrm>
            <a:off x="807869" y="15639198"/>
            <a:ext cx="14082107" cy="54046"/>
          </a:xfrm>
          <a:prstGeom prst="line">
            <a:avLst/>
          </a:prstGeom>
          <a:ln w="38100"/>
        </p:spPr>
        <p:style>
          <a:lnRef idx="3">
            <a:schemeClr val="accent5"/>
          </a:lnRef>
          <a:fillRef idx="0">
            <a:schemeClr val="accent5"/>
          </a:fillRef>
          <a:effectRef idx="2">
            <a:schemeClr val="accent5"/>
          </a:effectRef>
          <a:fontRef idx="minor">
            <a:schemeClr val="tx1"/>
          </a:fontRef>
        </p:style>
      </p:cxnSp>
      <p:cxnSp>
        <p:nvCxnSpPr>
          <p:cNvPr id="17" name="Straight Connector 16"/>
          <p:cNvCxnSpPr>
            <a:cxnSpLocks/>
          </p:cNvCxnSpPr>
          <p:nvPr/>
        </p:nvCxnSpPr>
        <p:spPr>
          <a:xfrm>
            <a:off x="14974630" y="7131275"/>
            <a:ext cx="162976" cy="33670110"/>
          </a:xfrm>
          <a:prstGeom prst="line">
            <a:avLst/>
          </a:prstGeom>
          <a:ln w="19050" cap="flat" cmpd="sng" algn="ctr">
            <a:solidFill>
              <a:schemeClr val="accent5"/>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26" name="TextBox 25"/>
          <p:cNvSpPr txBox="1"/>
          <p:nvPr/>
        </p:nvSpPr>
        <p:spPr>
          <a:xfrm>
            <a:off x="15660549" y="38217440"/>
            <a:ext cx="12741055" cy="2583945"/>
          </a:xfrm>
          <a:prstGeom prst="rect">
            <a:avLst/>
          </a:prstGeom>
          <a:noFill/>
        </p:spPr>
        <p:txBody>
          <a:bodyPr wrap="square" lIns="0" tIns="0" rIns="0" bIns="0" rtlCol="0">
            <a:noAutofit/>
          </a:bodyPr>
          <a:lstStyle/>
          <a:p>
            <a:pPr>
              <a:lnSpc>
                <a:spcPts val="1800"/>
              </a:lnSpc>
              <a:spcAft>
                <a:spcPts val="1200"/>
              </a:spcAft>
            </a:pPr>
            <a:endParaRPr lang="en-GB" sz="1600" dirty="0">
              <a:solidFill>
                <a:schemeClr val="accent6">
                  <a:lumMod val="60000"/>
                  <a:lumOff val="40000"/>
                </a:schemeClr>
              </a:solidFill>
              <a:ea typeface="Open Sans" charset="0"/>
              <a:cs typeface="Open Sans" charset="0"/>
            </a:endParaRPr>
          </a:p>
        </p:txBody>
      </p:sp>
      <p:cxnSp>
        <p:nvCxnSpPr>
          <p:cNvPr id="29" name="Straight Connector 28"/>
          <p:cNvCxnSpPr>
            <a:cxnSpLocks/>
          </p:cNvCxnSpPr>
          <p:nvPr/>
        </p:nvCxnSpPr>
        <p:spPr>
          <a:xfrm>
            <a:off x="902692" y="22517197"/>
            <a:ext cx="13977228" cy="0"/>
          </a:xfrm>
          <a:prstGeom prst="line">
            <a:avLst/>
          </a:prstGeom>
          <a:ln w="38100"/>
        </p:spPr>
        <p:style>
          <a:lnRef idx="3">
            <a:schemeClr val="accent5"/>
          </a:lnRef>
          <a:fillRef idx="0">
            <a:schemeClr val="accent5"/>
          </a:fillRef>
          <a:effectRef idx="2">
            <a:schemeClr val="accent5"/>
          </a:effectRef>
          <a:fontRef idx="minor">
            <a:schemeClr val="tx1"/>
          </a:fontRef>
        </p:style>
      </p:cxnSp>
      <p:sp>
        <p:nvSpPr>
          <p:cNvPr id="30" name="TextBox 29"/>
          <p:cNvSpPr txBox="1"/>
          <p:nvPr/>
        </p:nvSpPr>
        <p:spPr>
          <a:xfrm>
            <a:off x="902691" y="22590517"/>
            <a:ext cx="14234915" cy="8425131"/>
          </a:xfrm>
          <a:prstGeom prst="rect">
            <a:avLst/>
          </a:prstGeom>
          <a:noFill/>
        </p:spPr>
        <p:txBody>
          <a:bodyPr wrap="square" lIns="0" tIns="0" rIns="0" bIns="0" numCol="1" spcCol="720000" rtlCol="0">
            <a:noAutofit/>
          </a:bodyPr>
          <a:lstStyle/>
          <a:p>
            <a:pPr>
              <a:lnSpc>
                <a:spcPts val="3600"/>
              </a:lnSpc>
            </a:pPr>
            <a:r>
              <a:rPr lang="en-GB" sz="3200" b="1" dirty="0">
                <a:solidFill>
                  <a:schemeClr val="tx2"/>
                </a:solidFill>
                <a:latin typeface="Aptos" panose="020B0004020202020204" pitchFamily="34" charset="0"/>
                <a:ea typeface="Open Sans" charset="0"/>
                <a:cs typeface="Times New Roman" panose="02020603050405020304" pitchFamily="18" charset="0"/>
              </a:rPr>
              <a:t>Results</a:t>
            </a:r>
          </a:p>
          <a:p>
            <a:pPr algn="just"/>
            <a:r>
              <a:rPr lang="en-US" sz="3200" kern="100" dirty="0">
                <a:effectLst/>
                <a:latin typeface="Aptos" panose="020B0004020202020204" pitchFamily="34" charset="0"/>
                <a:ea typeface="Calibri" panose="020F0502020204030204" pitchFamily="34" charset="0"/>
                <a:cs typeface="Times New Roman" panose="02020603050405020304" pitchFamily="18" charset="0"/>
              </a:rPr>
              <a:t>Prior to the sports intervention, the average monthly attendance for support groups at </a:t>
            </a:r>
            <a:r>
              <a:rPr lang="en-US" sz="3200" kern="100" dirty="0" err="1">
                <a:effectLst/>
                <a:latin typeface="Aptos" panose="020B0004020202020204" pitchFamily="34" charset="0"/>
                <a:ea typeface="Calibri" panose="020F0502020204030204" pitchFamily="34" charset="0"/>
                <a:cs typeface="Times New Roman" panose="02020603050405020304" pitchFamily="18" charset="0"/>
              </a:rPr>
              <a:t>Siyanzundu</a:t>
            </a:r>
            <a:r>
              <a:rPr lang="en-US" sz="3200" kern="100" dirty="0">
                <a:effectLst/>
                <a:latin typeface="Aptos" panose="020B0004020202020204" pitchFamily="34" charset="0"/>
                <a:ea typeface="Calibri" panose="020F0502020204030204" pitchFamily="34" charset="0"/>
                <a:cs typeface="Times New Roman" panose="02020603050405020304" pitchFamily="18" charset="0"/>
              </a:rPr>
              <a:t> was 10/39 (26%), while at </a:t>
            </a:r>
            <a:r>
              <a:rPr lang="en-US" sz="3200" kern="100" dirty="0" err="1">
                <a:effectLst/>
                <a:latin typeface="Aptos" panose="020B0004020202020204" pitchFamily="34" charset="0"/>
                <a:ea typeface="Calibri" panose="020F0502020204030204" pitchFamily="34" charset="0"/>
                <a:cs typeface="Times New Roman" panose="02020603050405020304" pitchFamily="18" charset="0"/>
              </a:rPr>
              <a:t>Tinde</a:t>
            </a:r>
            <a:r>
              <a:rPr lang="en-US" sz="3200" kern="100" dirty="0">
                <a:latin typeface="Aptos" panose="020B0004020202020204" pitchFamily="34" charset="0"/>
                <a:ea typeface="Calibri" panose="020F0502020204030204" pitchFamily="34" charset="0"/>
                <a:cs typeface="Times New Roman" panose="02020603050405020304" pitchFamily="18" charset="0"/>
              </a:rPr>
              <a:t>,</a:t>
            </a:r>
            <a:r>
              <a:rPr lang="en-US" sz="3200" kern="100" dirty="0">
                <a:effectLst/>
                <a:latin typeface="Aptos" panose="020B0004020202020204" pitchFamily="34" charset="0"/>
                <a:ea typeface="Calibri" panose="020F0502020204030204" pitchFamily="34" charset="0"/>
                <a:cs typeface="Times New Roman" panose="02020603050405020304" pitchFamily="18" charset="0"/>
              </a:rPr>
              <a:t> it was 5/28 (18%). Stigma and a lack of engaging activities were cited as key reasons for the low attendance rates. The introduction of sports resulted in significant improvements in participation at the end of the six-month post-intervention period, </a:t>
            </a:r>
            <a:r>
              <a:rPr lang="en-US" sz="3200" kern="100" dirty="0">
                <a:latin typeface="Aptos" panose="020B0004020202020204" pitchFamily="34" charset="0"/>
                <a:ea typeface="Calibri" panose="020F0502020204030204" pitchFamily="34" charset="0"/>
                <a:cs typeface="Times New Roman" panose="02020603050405020304" pitchFamily="18" charset="0"/>
              </a:rPr>
              <a:t>attendance </a:t>
            </a:r>
            <a:r>
              <a:rPr lang="en-US" sz="3200" kern="100" dirty="0">
                <a:effectLst/>
                <a:latin typeface="Aptos" panose="020B0004020202020204" pitchFamily="34" charset="0"/>
                <a:ea typeface="Calibri" panose="020F0502020204030204" pitchFamily="34" charset="0"/>
                <a:cs typeface="Times New Roman" panose="02020603050405020304" pitchFamily="18" charset="0"/>
              </a:rPr>
              <a:t>increased to 17/39 (44%) at </a:t>
            </a:r>
            <a:r>
              <a:rPr lang="en-US" sz="3200" kern="100" dirty="0" err="1">
                <a:effectLst/>
                <a:latin typeface="Aptos" panose="020B0004020202020204" pitchFamily="34" charset="0"/>
                <a:ea typeface="Calibri" panose="020F0502020204030204" pitchFamily="34" charset="0"/>
                <a:cs typeface="Times New Roman" panose="02020603050405020304" pitchFamily="18" charset="0"/>
              </a:rPr>
              <a:t>Siyanzundu</a:t>
            </a:r>
            <a:r>
              <a:rPr lang="en-US" sz="3200" kern="100" dirty="0">
                <a:effectLst/>
                <a:latin typeface="Aptos" panose="020B0004020202020204" pitchFamily="34" charset="0"/>
                <a:ea typeface="Calibri" panose="020F0502020204030204" pitchFamily="34" charset="0"/>
                <a:cs typeface="Times New Roman" panose="02020603050405020304" pitchFamily="18" charset="0"/>
              </a:rPr>
              <a:t> clinic and 14/28 (50%) at </a:t>
            </a:r>
            <a:r>
              <a:rPr lang="en-US" sz="3200" kern="100" dirty="0" err="1">
                <a:effectLst/>
                <a:latin typeface="Aptos" panose="020B0004020202020204" pitchFamily="34" charset="0"/>
                <a:ea typeface="Calibri" panose="020F0502020204030204" pitchFamily="34" charset="0"/>
                <a:cs typeface="Times New Roman" panose="02020603050405020304" pitchFamily="18" charset="0"/>
              </a:rPr>
              <a:t>Tinde</a:t>
            </a:r>
            <a:r>
              <a:rPr lang="en-US" sz="3200" kern="100" dirty="0">
                <a:effectLst/>
                <a:latin typeface="Aptos" panose="020B0004020202020204" pitchFamily="34" charset="0"/>
                <a:ea typeface="Calibri" panose="020F0502020204030204" pitchFamily="34" charset="0"/>
                <a:cs typeface="Times New Roman" panose="02020603050405020304" pitchFamily="18" charset="0"/>
              </a:rPr>
              <a:t> clinic translating to a 70% and 178% increase in participation, respectively. The inclusion of sports in support group activities not only drew more adolescents to the sessions but also created a more inclusive environment, where HIV-positive and HIV-negative adolescents could interact. This interaction contributed to reducing stigma associated with HIV status, as sports provided a platform for adolescents to bond over shared activities rather than focusing on their health conditions. Health workers reported improved ART adherence, with adolescents demonstrating greater willingness to engage in discussions about their health and personal challenges during support group meetings. Additionally, the increase in physical activity contributed to the overall well-being of the participants.</a:t>
            </a:r>
            <a:endParaRPr lang="en-US" sz="3200" dirty="0">
              <a:latin typeface="Aptos" panose="020B0004020202020204" pitchFamily="34" charset="0"/>
              <a:cs typeface="Times New Roman" panose="02020603050405020304" pitchFamily="18" charset="0"/>
            </a:endParaRPr>
          </a:p>
        </p:txBody>
      </p:sp>
      <p:sp>
        <p:nvSpPr>
          <p:cNvPr id="31" name="TextBox 30"/>
          <p:cNvSpPr txBox="1"/>
          <p:nvPr/>
        </p:nvSpPr>
        <p:spPr>
          <a:xfrm>
            <a:off x="15525702" y="37224070"/>
            <a:ext cx="14608766" cy="3675519"/>
          </a:xfrm>
          <a:prstGeom prst="rect">
            <a:avLst/>
          </a:prstGeom>
          <a:noFill/>
        </p:spPr>
        <p:txBody>
          <a:bodyPr wrap="square" lIns="0" tIns="0" rIns="0" bIns="0" numCol="1" spcCol="720000" rtlCol="0">
            <a:noAutofit/>
          </a:bodyPr>
          <a:lstStyle/>
          <a:p>
            <a:pPr>
              <a:lnSpc>
                <a:spcPts val="3600"/>
              </a:lnSpc>
            </a:pPr>
            <a:r>
              <a:rPr lang="en-GB" sz="2900" b="1" dirty="0">
                <a:solidFill>
                  <a:schemeClr val="tx2"/>
                </a:solidFill>
                <a:latin typeface="Open Sans" panose="020B0606030504020204" pitchFamily="34" charset="0"/>
                <a:ea typeface="Open Sans" panose="020B0606030504020204" pitchFamily="34" charset="0"/>
                <a:cs typeface="Open Sans" panose="020B0606030504020204" pitchFamily="34" charset="0"/>
              </a:rPr>
              <a:t>Conclusions </a:t>
            </a:r>
            <a:endParaRPr lang="en-US" sz="2900" dirty="0"/>
          </a:p>
          <a:p>
            <a:pPr marL="0" marR="0" algn="just">
              <a:lnSpc>
                <a:spcPct val="107000"/>
              </a:lnSpc>
              <a:spcBef>
                <a:spcPts val="0"/>
              </a:spcBef>
              <a:spcAft>
                <a:spcPts val="800"/>
              </a:spcAft>
            </a:pPr>
            <a:r>
              <a:rPr lang="en-ZA" sz="3200" kern="100" dirty="0">
                <a:effectLst/>
                <a:latin typeface="Aptos" panose="020B0004020202020204" pitchFamily="34" charset="0"/>
                <a:ea typeface="Aptos" panose="020B0004020202020204" pitchFamily="34" charset="0"/>
                <a:cs typeface="Arial" panose="020B0604020202020204" pitchFamily="34" charset="0"/>
              </a:rPr>
              <a:t>The provision of sports equipment improved the participation and attendance of adolescents living with HIV in support groups in the district. By leveraging the appeal of sports, the intervention addressed the key barriers of stigma and lack of engaging activities, resulting in a marked increase in attendance and participation. This approach fostered better adherence to ART and enhanced the psychosocial well-being of adolescents by creating a supportive and inclusive environment. </a:t>
            </a:r>
            <a:endParaRPr lang="en-US" sz="3200" kern="100" dirty="0">
              <a:effectLst/>
              <a:latin typeface="Aptos" panose="020B0004020202020204" pitchFamily="34" charset="0"/>
              <a:ea typeface="Aptos" panose="020B0004020202020204" pitchFamily="34" charset="0"/>
              <a:cs typeface="Arial" panose="020B0604020202020204" pitchFamily="34" charset="0"/>
            </a:endParaRPr>
          </a:p>
          <a:p>
            <a:pPr algn="just"/>
            <a:endParaRPr lang="en-US" sz="2900" dirty="0"/>
          </a:p>
          <a:p>
            <a:pPr>
              <a:lnSpc>
                <a:spcPts val="2400"/>
              </a:lnSpc>
            </a:pPr>
            <a:endParaRPr lang="en-GB" sz="2400" dirty="0"/>
          </a:p>
          <a:p>
            <a:endParaRPr lang="en-GB" sz="2800" dirty="0">
              <a:latin typeface="Open Sans" panose="020B0606030504020204" pitchFamily="34" charset="0"/>
              <a:ea typeface="Open Sans" panose="020B0606030504020204" pitchFamily="34" charset="0"/>
              <a:cs typeface="Open Sans" panose="020B0606030504020204" pitchFamily="34" charset="0"/>
            </a:endParaRPr>
          </a:p>
        </p:txBody>
      </p:sp>
      <p:cxnSp>
        <p:nvCxnSpPr>
          <p:cNvPr id="32" name="Straight Connector 31"/>
          <p:cNvCxnSpPr>
            <a:cxnSpLocks/>
          </p:cNvCxnSpPr>
          <p:nvPr/>
        </p:nvCxnSpPr>
        <p:spPr>
          <a:xfrm>
            <a:off x="15525702" y="37224070"/>
            <a:ext cx="14563328" cy="0"/>
          </a:xfrm>
          <a:prstGeom prst="line">
            <a:avLst/>
          </a:prstGeom>
          <a:ln w="38100"/>
        </p:spPr>
        <p:style>
          <a:lnRef idx="3">
            <a:schemeClr val="accent5"/>
          </a:lnRef>
          <a:fillRef idx="0">
            <a:schemeClr val="accent5"/>
          </a:fillRef>
          <a:effectRef idx="2">
            <a:schemeClr val="accent5"/>
          </a:effectRef>
          <a:fontRef idx="minor">
            <a:schemeClr val="tx1"/>
          </a:fontRef>
        </p:style>
      </p:cxnSp>
      <p:sp>
        <p:nvSpPr>
          <p:cNvPr id="9" name="TextBox 8">
            <a:extLst>
              <a:ext uri="{FF2B5EF4-FFF2-40B4-BE49-F238E27FC236}">
                <a16:creationId xmlns:a16="http://schemas.microsoft.com/office/drawing/2014/main" id="{63DED1D1-9F35-68C3-6E68-9348355CB3A5}"/>
              </a:ext>
            </a:extLst>
          </p:cNvPr>
          <p:cNvSpPr txBox="1"/>
          <p:nvPr/>
        </p:nvSpPr>
        <p:spPr>
          <a:xfrm>
            <a:off x="3038168" y="30204697"/>
            <a:ext cx="0" cy="0"/>
          </a:xfrm>
          <a:prstGeom prst="rect">
            <a:avLst/>
          </a:prstGeom>
          <a:noFill/>
        </p:spPr>
        <p:txBody>
          <a:bodyPr wrap="none" lIns="0" tIns="0" rIns="0" bIns="0" rtlCol="0">
            <a:noAutofit/>
          </a:bodyPr>
          <a:lstStyle/>
          <a:p>
            <a:pPr>
              <a:lnSpc>
                <a:spcPts val="3600"/>
              </a:lnSpc>
            </a:pPr>
            <a:endParaRPr lang="en-GB" sz="2800"/>
          </a:p>
        </p:txBody>
      </p:sp>
      <p:sp>
        <p:nvSpPr>
          <p:cNvPr id="4" name="TextBox 3">
            <a:extLst>
              <a:ext uri="{FF2B5EF4-FFF2-40B4-BE49-F238E27FC236}">
                <a16:creationId xmlns:a16="http://schemas.microsoft.com/office/drawing/2014/main" id="{5D52F2EA-5A68-9731-F8FA-4EB6D5CD264F}"/>
              </a:ext>
            </a:extLst>
          </p:cNvPr>
          <p:cNvSpPr txBox="1"/>
          <p:nvPr/>
        </p:nvSpPr>
        <p:spPr>
          <a:xfrm>
            <a:off x="15273577" y="28248785"/>
            <a:ext cx="14729365" cy="8821837"/>
          </a:xfrm>
          <a:prstGeom prst="rect">
            <a:avLst/>
          </a:prstGeom>
          <a:noFill/>
        </p:spPr>
        <p:txBody>
          <a:bodyPr wrap="square" lIns="0" tIns="0" rIns="0" bIns="0" numCol="1" spcCol="720000" rtlCol="0">
            <a:noAutofit/>
          </a:bodyPr>
          <a:lstStyle/>
          <a:p>
            <a:pPr marL="0" marR="0" lvl="0" indent="0" algn="just" defTabSz="3507730" rtl="0" eaLnBrk="1" fontAlgn="auto" latinLnBrk="0" hangingPunct="1">
              <a:lnSpc>
                <a:spcPts val="3600"/>
              </a:lnSpc>
              <a:spcBef>
                <a:spcPts val="0"/>
              </a:spcBef>
              <a:spcAft>
                <a:spcPts val="0"/>
              </a:spcAft>
              <a:buClrTx/>
              <a:buSzTx/>
              <a:buFontTx/>
              <a:buNone/>
              <a:tabLst/>
              <a:defRPr/>
            </a:pPr>
            <a:r>
              <a:rPr kumimoji="0" lang="en-GB" sz="3000" b="1" i="0" u="none" strike="noStrike" kern="1200" cap="none" spc="0" normalizeH="0" baseline="0" noProof="0" dirty="0">
                <a:ln>
                  <a:noFill/>
                </a:ln>
                <a:solidFill>
                  <a:srgbClr val="00464F"/>
                </a:solidFill>
                <a:effectLst/>
                <a:uLnTx/>
                <a:uFillTx/>
                <a:latin typeface="Aptos" panose="020B0004020202020204" pitchFamily="34" charset="0"/>
                <a:ea typeface="Open Sans" charset="0"/>
                <a:cs typeface="Times New Roman" panose="02020603050405020304" pitchFamily="18" charset="0"/>
              </a:rPr>
              <a:t>Recommendations</a:t>
            </a:r>
          </a:p>
          <a:p>
            <a:pPr marL="342900" marR="0" lvl="0" indent="-342900" algn="just">
              <a:lnSpc>
                <a:spcPct val="107000"/>
              </a:lnSpc>
              <a:spcBef>
                <a:spcPts val="0"/>
              </a:spcBef>
              <a:spcAft>
                <a:spcPts val="0"/>
              </a:spcAft>
              <a:buFont typeface="Symbol" panose="05050102010706020507" pitchFamily="18" charset="2"/>
              <a:buChar char=""/>
            </a:pPr>
            <a:r>
              <a:rPr lang="en-US" sz="3200" kern="100" dirty="0">
                <a:effectLst/>
                <a:latin typeface="Aptos" panose="020B0004020202020204" pitchFamily="34" charset="0"/>
                <a:ea typeface="Calibri" panose="020F0502020204030204" pitchFamily="34" charset="0"/>
                <a:cs typeface="Times New Roman" panose="02020603050405020304" pitchFamily="18" charset="0"/>
              </a:rPr>
              <a:t>To expand the range of sports catering for diverse youths and interests including volleyball, table tennis, darts and dance to promote participation of adolescents with different physical abilities and preferences</a:t>
            </a:r>
          </a:p>
          <a:p>
            <a:pPr marL="342900" marR="0" lvl="0" indent="-342900" algn="just">
              <a:lnSpc>
                <a:spcPct val="107000"/>
              </a:lnSpc>
              <a:spcBef>
                <a:spcPts val="0"/>
              </a:spcBef>
              <a:spcAft>
                <a:spcPts val="0"/>
              </a:spcAft>
              <a:buFont typeface="Symbol" panose="05050102010706020507" pitchFamily="18" charset="2"/>
              <a:buChar char=""/>
            </a:pPr>
            <a:r>
              <a:rPr lang="en-US" sz="3200" kern="100" dirty="0">
                <a:latin typeface="Aptos" panose="020B0004020202020204" pitchFamily="34" charset="0"/>
                <a:ea typeface="Calibri" panose="020F0502020204030204" pitchFamily="34" charset="0"/>
                <a:cs typeface="Times New Roman" panose="02020603050405020304" pitchFamily="18" charset="0"/>
              </a:rPr>
              <a:t>The intervention to </a:t>
            </a:r>
            <a:r>
              <a:rPr lang="en-US" sz="3200" kern="100" dirty="0">
                <a:effectLst/>
                <a:latin typeface="Aptos" panose="020B0004020202020204" pitchFamily="34" charset="0"/>
                <a:ea typeface="Calibri" panose="020F0502020204030204" pitchFamily="34" charset="0"/>
                <a:cs typeface="Times New Roman" panose="02020603050405020304" pitchFamily="18" charset="0"/>
              </a:rPr>
              <a:t>incorporate brief, engaging health education sessions before or after sports focusing on ART adherence, stigma reduction, mental health, and sexual and reproductive health to enrich the intervention.</a:t>
            </a:r>
          </a:p>
          <a:p>
            <a:pPr marL="342900" marR="0" lvl="0" indent="-342900" algn="just">
              <a:lnSpc>
                <a:spcPct val="107000"/>
              </a:lnSpc>
              <a:spcBef>
                <a:spcPts val="0"/>
              </a:spcBef>
              <a:spcAft>
                <a:spcPts val="0"/>
              </a:spcAft>
              <a:buFont typeface="Symbol" panose="05050102010706020507" pitchFamily="18" charset="2"/>
              <a:buChar char=""/>
            </a:pPr>
            <a:r>
              <a:rPr lang="en-US" sz="3200" kern="100" dirty="0">
                <a:effectLst/>
                <a:latin typeface="Aptos" panose="020B0004020202020204" pitchFamily="34" charset="0"/>
                <a:ea typeface="Calibri" panose="020F0502020204030204" pitchFamily="34" charset="0"/>
                <a:cs typeface="Times New Roman" panose="02020603050405020304" pitchFamily="18" charset="0"/>
              </a:rPr>
              <a:t>The program should collaborate with local schools and other youth organizations to ensure professional standards in sports and even help identify talented adolescents for further sports development opportunities. </a:t>
            </a:r>
          </a:p>
          <a:p>
            <a:pPr marL="342900" marR="0" lvl="0" indent="-342900" algn="just">
              <a:lnSpc>
                <a:spcPct val="107000"/>
              </a:lnSpc>
              <a:spcBef>
                <a:spcPts val="0"/>
              </a:spcBef>
              <a:spcAft>
                <a:spcPts val="0"/>
              </a:spcAft>
              <a:buFont typeface="Symbol" panose="05050102010706020507" pitchFamily="18" charset="2"/>
              <a:buChar char=""/>
            </a:pPr>
            <a:r>
              <a:rPr lang="en-US" sz="3200" kern="100" dirty="0">
                <a:effectLst/>
                <a:latin typeface="Aptos" panose="020B0004020202020204" pitchFamily="34" charset="0"/>
                <a:ea typeface="Calibri" panose="020F0502020204030204" pitchFamily="34" charset="0"/>
                <a:cs typeface="Times New Roman" panose="02020603050405020304" pitchFamily="18" charset="0"/>
              </a:rPr>
              <a:t>Along tracking attendance, the initiative should implement a more robust system to monitor the psychosocial and health impacts of increased support group participation and have adolescents to self-report their experiences helping identify further areas for program refinement and development.</a:t>
            </a:r>
          </a:p>
          <a:p>
            <a:pPr marL="342900" marR="0" lvl="0" indent="-342900" algn="just">
              <a:lnSpc>
                <a:spcPct val="107000"/>
              </a:lnSpc>
              <a:spcBef>
                <a:spcPts val="0"/>
              </a:spcBef>
              <a:spcAft>
                <a:spcPts val="0"/>
              </a:spcAft>
              <a:buFont typeface="Symbol" panose="05050102010706020507" pitchFamily="18" charset="2"/>
              <a:buChar char=""/>
            </a:pPr>
            <a:r>
              <a:rPr lang="en-US" sz="3200" kern="100" dirty="0">
                <a:effectLst/>
                <a:latin typeface="Aptos" panose="020B0004020202020204" pitchFamily="34" charset="0"/>
                <a:ea typeface="Calibri" panose="020F0502020204030204" pitchFamily="34" charset="0"/>
                <a:cs typeface="Times New Roman" panose="02020603050405020304" pitchFamily="18" charset="0"/>
              </a:rPr>
              <a:t>The program should ensure sustainability and community ownership with community health workers, local leaders, and peer mentors trained to manage and facilitate the sports programs for long long-term sustainability</a:t>
            </a:r>
          </a:p>
          <a:p>
            <a:pPr marL="342900" marR="0" lvl="0" indent="-342900" algn="just">
              <a:lnSpc>
                <a:spcPct val="107000"/>
              </a:lnSpc>
              <a:spcBef>
                <a:spcPts val="0"/>
              </a:spcBef>
              <a:spcAft>
                <a:spcPts val="0"/>
              </a:spcAft>
              <a:buFont typeface="Symbol" panose="05050102010706020507" pitchFamily="18" charset="2"/>
              <a:buChar char=""/>
            </a:pPr>
            <a:endParaRPr lang="en-US" sz="3400" kern="100" dirty="0">
              <a:effectLst/>
              <a:latin typeface="Aptos" panose="020B0004020202020204" pitchFamily="34" charset="0"/>
              <a:ea typeface="Calibri" panose="020F0502020204030204" pitchFamily="34" charset="0"/>
              <a:cs typeface="Times New Roman" panose="02020603050405020304" pitchFamily="18" charset="0"/>
            </a:endParaRPr>
          </a:p>
          <a:p>
            <a:pPr marL="457200" indent="-457200" algn="just">
              <a:lnSpc>
                <a:spcPts val="3600"/>
              </a:lnSpc>
              <a:buFont typeface="Arial" panose="020B0604020202020204" pitchFamily="34" charset="0"/>
              <a:buChar char="•"/>
            </a:pPr>
            <a:endParaRPr lang="en-US" sz="3000" dirty="0"/>
          </a:p>
        </p:txBody>
      </p:sp>
      <p:sp>
        <p:nvSpPr>
          <p:cNvPr id="21" name="TextBox 20">
            <a:extLst>
              <a:ext uri="{FF2B5EF4-FFF2-40B4-BE49-F238E27FC236}">
                <a16:creationId xmlns:a16="http://schemas.microsoft.com/office/drawing/2014/main" id="{5250119B-F2F1-F630-F050-45AA21715864}"/>
              </a:ext>
            </a:extLst>
          </p:cNvPr>
          <p:cNvSpPr txBox="1"/>
          <p:nvPr/>
        </p:nvSpPr>
        <p:spPr>
          <a:xfrm>
            <a:off x="1466829" y="4719580"/>
            <a:ext cx="17622429" cy="2308482"/>
          </a:xfrm>
          <a:prstGeom prst="rect">
            <a:avLst/>
          </a:prstGeom>
          <a:noFill/>
        </p:spPr>
        <p:txBody>
          <a:bodyPr wrap="square" lIns="0" tIns="0" rIns="0" bIns="0" rtlCol="0">
            <a:noAutofit/>
          </a:bodyPr>
          <a:lstStyle/>
          <a:p>
            <a:pPr marL="342900" indent="-342900">
              <a:buFontTx/>
              <a:buAutoNum type="arabicPeriod"/>
            </a:pPr>
            <a:endParaRPr lang="en-GB" sz="2400" dirty="0">
              <a:solidFill>
                <a:schemeClr val="accent5"/>
              </a:solidFill>
            </a:endParaRPr>
          </a:p>
          <a:p>
            <a:pPr marL="342900" indent="-342900">
              <a:buFontTx/>
              <a:buAutoNum type="arabicPeriod"/>
            </a:pPr>
            <a:r>
              <a:rPr lang="en-GB" sz="2400" b="1" i="1" dirty="0"/>
              <a:t>Programme Manager, Pangaea Zimbabwe – Wild4Life health program.</a:t>
            </a:r>
          </a:p>
          <a:p>
            <a:pPr marL="342900" indent="-342900">
              <a:buFontTx/>
              <a:buAutoNum type="arabicPeriod"/>
            </a:pPr>
            <a:r>
              <a:rPr lang="en-GB" sz="2400" b="1" i="1" dirty="0"/>
              <a:t>Senior Technical Advisor, Pangaea Zimbabwe </a:t>
            </a:r>
          </a:p>
          <a:p>
            <a:pPr marL="342900" indent="-342900">
              <a:buFontTx/>
              <a:buAutoNum type="arabicPeriod"/>
            </a:pPr>
            <a:r>
              <a:rPr lang="en-GB" sz="2400" b="1" i="1" dirty="0"/>
              <a:t>Community Support Officer, Pangaea Zimbabwe – Wild4Life Health program</a:t>
            </a:r>
          </a:p>
          <a:p>
            <a:pPr marL="342900" indent="-342900">
              <a:buFontTx/>
              <a:buAutoNum type="arabicPeriod"/>
            </a:pPr>
            <a:r>
              <a:rPr lang="en-GB" sz="2400" b="1" i="1" dirty="0"/>
              <a:t>Program Director, Pangaea </a:t>
            </a:r>
            <a:r>
              <a:rPr lang="en-GB" sz="2400" b="1" i="1" dirty="0" err="1"/>
              <a:t>Zimbabewe</a:t>
            </a:r>
            <a:r>
              <a:rPr lang="en-GB" sz="2400" b="1" i="1" dirty="0"/>
              <a:t> – Wild4Life Health program</a:t>
            </a:r>
          </a:p>
          <a:p>
            <a:pPr lvl="0"/>
            <a:r>
              <a:rPr lang="en-GB" sz="2400" b="1" i="1" dirty="0">
                <a:solidFill>
                  <a:schemeClr val="accent5"/>
                </a:solidFill>
                <a:ea typeface="Open Sans" charset="0"/>
                <a:cs typeface="Open Sans" charset="0"/>
                <a:hlinkClick r:id="rId3"/>
              </a:rPr>
              <a:t>Correspondence: Email: </a:t>
            </a:r>
            <a:r>
              <a:rPr lang="en-GB" sz="2400" b="1" i="1" dirty="0">
                <a:solidFill>
                  <a:schemeClr val="accent5"/>
                </a:solidFill>
                <a:ea typeface="Open Sans" charset="0"/>
                <a:cs typeface="Open Sans" charset="0"/>
                <a:hlinkClick r:id="rId4"/>
              </a:rPr>
              <a:t>emusungwini@pzat.org</a:t>
            </a:r>
            <a:r>
              <a:rPr lang="en-GB" sz="2400" b="1" i="1" dirty="0">
                <a:solidFill>
                  <a:schemeClr val="accent5"/>
                </a:solidFill>
                <a:ea typeface="Open Sans" charset="0"/>
                <a:cs typeface="Open Sans" charset="0"/>
              </a:rPr>
              <a:t>   </a:t>
            </a:r>
          </a:p>
        </p:txBody>
      </p:sp>
      <p:sp>
        <p:nvSpPr>
          <p:cNvPr id="16" name="TextBox 15">
            <a:extLst>
              <a:ext uri="{FF2B5EF4-FFF2-40B4-BE49-F238E27FC236}">
                <a16:creationId xmlns:a16="http://schemas.microsoft.com/office/drawing/2014/main" id="{FD892106-122A-F0CC-5E78-A91A263B6B24}"/>
              </a:ext>
            </a:extLst>
          </p:cNvPr>
          <p:cNvSpPr txBox="1"/>
          <p:nvPr/>
        </p:nvSpPr>
        <p:spPr>
          <a:xfrm>
            <a:off x="902692" y="15660818"/>
            <a:ext cx="14053234" cy="6803114"/>
          </a:xfrm>
          <a:prstGeom prst="rect">
            <a:avLst/>
          </a:prstGeom>
          <a:noFill/>
        </p:spPr>
        <p:txBody>
          <a:bodyPr wrap="square" lIns="0" tIns="0" rIns="0" bIns="0" numCol="1" spcCol="720000" rtlCol="0">
            <a:noAutofit/>
          </a:bodyPr>
          <a:lstStyle/>
          <a:p>
            <a:pPr>
              <a:lnSpc>
                <a:spcPts val="3600"/>
              </a:lnSpc>
            </a:pPr>
            <a:r>
              <a:rPr lang="en-GB" sz="3000" b="1" dirty="0">
                <a:solidFill>
                  <a:schemeClr val="tx2"/>
                </a:solidFill>
                <a:latin typeface="Aptos" panose="020B0004020202020204" pitchFamily="34" charset="0"/>
                <a:ea typeface="Open Sans" charset="0"/>
                <a:cs typeface="Times New Roman" panose="02020603050405020304" pitchFamily="18" charset="0"/>
              </a:rPr>
              <a:t>Materials and methods</a:t>
            </a:r>
          </a:p>
          <a:p>
            <a:pPr algn="just">
              <a:spcAft>
                <a:spcPts val="800"/>
              </a:spcAft>
            </a:pPr>
            <a:r>
              <a:rPr lang="en-US" sz="3200" kern="100" dirty="0">
                <a:effectLst/>
                <a:latin typeface="Aptos" panose="020B0004020202020204" pitchFamily="34" charset="0"/>
                <a:ea typeface="Calibri" panose="020F0502020204030204" pitchFamily="34" charset="0"/>
                <a:cs typeface="Times New Roman" panose="02020603050405020304" pitchFamily="18" charset="0"/>
              </a:rPr>
              <a:t>In January 2024, the Wild4Life health program initiated a sports-centered intervention in two clinics, </a:t>
            </a:r>
            <a:r>
              <a:rPr lang="en-US" sz="3200" kern="100" dirty="0" err="1">
                <a:effectLst/>
                <a:latin typeface="Aptos" panose="020B0004020202020204" pitchFamily="34" charset="0"/>
                <a:ea typeface="Calibri" panose="020F0502020204030204" pitchFamily="34" charset="0"/>
                <a:cs typeface="Times New Roman" panose="02020603050405020304" pitchFamily="18" charset="0"/>
              </a:rPr>
              <a:t>Siyanzundu</a:t>
            </a:r>
            <a:r>
              <a:rPr lang="en-US" sz="3200" kern="100" dirty="0">
                <a:effectLst/>
                <a:latin typeface="Aptos" panose="020B0004020202020204" pitchFamily="34" charset="0"/>
                <a:ea typeface="Calibri" panose="020F0502020204030204" pitchFamily="34" charset="0"/>
                <a:cs typeface="Times New Roman" panose="02020603050405020304" pitchFamily="18" charset="0"/>
              </a:rPr>
              <a:t> and </a:t>
            </a:r>
            <a:r>
              <a:rPr lang="en-US" sz="3200" kern="100" dirty="0" err="1">
                <a:effectLst/>
                <a:latin typeface="Aptos" panose="020B0004020202020204" pitchFamily="34" charset="0"/>
                <a:ea typeface="Calibri" panose="020F0502020204030204" pitchFamily="34" charset="0"/>
                <a:cs typeface="Times New Roman" panose="02020603050405020304" pitchFamily="18" charset="0"/>
              </a:rPr>
              <a:t>Tinde</a:t>
            </a:r>
            <a:r>
              <a:rPr lang="en-US" sz="3200" kern="100" dirty="0">
                <a:effectLst/>
                <a:latin typeface="Aptos" panose="020B0004020202020204" pitchFamily="34" charset="0"/>
                <a:ea typeface="Calibri" panose="020F0502020204030204" pitchFamily="34" charset="0"/>
                <a:cs typeface="Times New Roman" panose="02020603050405020304" pitchFamily="18" charset="0"/>
              </a:rPr>
              <a:t>, located in </a:t>
            </a:r>
            <a:r>
              <a:rPr lang="en-US" sz="3200" kern="100" dirty="0" err="1">
                <a:effectLst/>
                <a:latin typeface="Aptos" panose="020B0004020202020204" pitchFamily="34" charset="0"/>
                <a:ea typeface="Calibri" panose="020F0502020204030204" pitchFamily="34" charset="0"/>
                <a:cs typeface="Times New Roman" panose="02020603050405020304" pitchFamily="18" charset="0"/>
              </a:rPr>
              <a:t>Binga</a:t>
            </a:r>
            <a:r>
              <a:rPr lang="en-US" sz="3200" kern="100" dirty="0">
                <a:effectLst/>
                <a:latin typeface="Aptos" panose="020B0004020202020204" pitchFamily="34" charset="0"/>
                <a:ea typeface="Calibri" panose="020F0502020204030204" pitchFamily="34" charset="0"/>
                <a:cs typeface="Times New Roman" panose="02020603050405020304" pitchFamily="18" charset="0"/>
              </a:rPr>
              <a:t> district, Zimbabwe. The objective was to improve attendance and participation in adolescent support groups by leveraging the power of sports. Equipment provided included soccer balls, netballs, board games such as snakes and ladders, and other recreational materials tailored to engage adolescents. The strategy combined physical activities with social interaction, emotional support, and health education, creating an appealing and inclusive environment for both HIV-positive and HIV-negative adolescents. Attendance records from both clinics were analyzed for the six-month periods before and after the intervention, allowing for comparison. Additionally, qualitative feedback was gathered from both adolescents and healthcare workers to assess the impact of the sports initiative on participation, psychosocial support, and ART adherence.</a:t>
            </a:r>
            <a:endParaRPr lang="en-US" sz="3200" kern="100" dirty="0">
              <a:latin typeface="Aptos" panose="020B0004020202020204" pitchFamily="34" charset="0"/>
              <a:ea typeface="Calibri" panose="020F0502020204030204" pitchFamily="34" charset="0"/>
              <a:cs typeface="Times New Roman" panose="02020603050405020304" pitchFamily="18" charset="0"/>
            </a:endParaRPr>
          </a:p>
        </p:txBody>
      </p:sp>
      <p:cxnSp>
        <p:nvCxnSpPr>
          <p:cNvPr id="34" name="Straight Connector 33">
            <a:extLst>
              <a:ext uri="{FF2B5EF4-FFF2-40B4-BE49-F238E27FC236}">
                <a16:creationId xmlns:a16="http://schemas.microsoft.com/office/drawing/2014/main" id="{72A7EB53-1723-4ADC-B6AC-95E584B3A3E2}"/>
              </a:ext>
            </a:extLst>
          </p:cNvPr>
          <p:cNvCxnSpPr>
            <a:cxnSpLocks/>
          </p:cNvCxnSpPr>
          <p:nvPr/>
        </p:nvCxnSpPr>
        <p:spPr>
          <a:xfrm>
            <a:off x="15409548" y="41013216"/>
            <a:ext cx="14415771" cy="4822"/>
          </a:xfrm>
          <a:prstGeom prst="line">
            <a:avLst/>
          </a:prstGeom>
          <a:ln w="38100"/>
        </p:spPr>
        <p:style>
          <a:lnRef idx="3">
            <a:schemeClr val="accent5"/>
          </a:lnRef>
          <a:fillRef idx="0">
            <a:schemeClr val="accent5"/>
          </a:fillRef>
          <a:effectRef idx="2">
            <a:schemeClr val="accent5"/>
          </a:effectRef>
          <a:fontRef idx="minor">
            <a:schemeClr val="tx1"/>
          </a:fontRef>
        </p:style>
      </p:cxnSp>
      <p:sp>
        <p:nvSpPr>
          <p:cNvPr id="1122" name="TextBox 1121">
            <a:extLst>
              <a:ext uri="{FF2B5EF4-FFF2-40B4-BE49-F238E27FC236}">
                <a16:creationId xmlns:a16="http://schemas.microsoft.com/office/drawing/2014/main" id="{18C7FD67-62C5-E573-12B2-971E9F3D5C40}"/>
              </a:ext>
            </a:extLst>
          </p:cNvPr>
          <p:cNvSpPr txBox="1"/>
          <p:nvPr/>
        </p:nvSpPr>
        <p:spPr>
          <a:xfrm>
            <a:off x="15525702" y="13045776"/>
            <a:ext cx="12741055" cy="775499"/>
          </a:xfrm>
          <a:prstGeom prst="rect">
            <a:avLst/>
          </a:prstGeom>
          <a:noFill/>
        </p:spPr>
        <p:txBody>
          <a:bodyPr wrap="square" lIns="0" tIns="0" rIns="0" bIns="0" rtlCol="0">
            <a:noAutofit/>
          </a:bodyPr>
          <a:lstStyle/>
          <a:p>
            <a:pPr>
              <a:lnSpc>
                <a:spcPts val="3600"/>
              </a:lnSpc>
            </a:pPr>
            <a:endParaRPr lang="en-GB" sz="3000" dirty="0"/>
          </a:p>
        </p:txBody>
      </p:sp>
      <p:pic>
        <p:nvPicPr>
          <p:cNvPr id="18" name="Image1">
            <a:extLst>
              <a:ext uri="{FF2B5EF4-FFF2-40B4-BE49-F238E27FC236}">
                <a16:creationId xmlns:a16="http://schemas.microsoft.com/office/drawing/2014/main" id="{49A94BAA-B9C5-5408-5B29-67329AB34552}"/>
              </a:ext>
            </a:extLst>
          </p:cNvPr>
          <p:cNvPicPr>
            <a:picLocks noChangeAspect="1"/>
          </p:cNvPicPr>
          <p:nvPr/>
        </p:nvPicPr>
        <p:blipFill>
          <a:blip r:embed="rId5"/>
          <a:stretch>
            <a:fillRect/>
          </a:stretch>
        </p:blipFill>
        <p:spPr bwMode="auto">
          <a:xfrm>
            <a:off x="1128712" y="1798461"/>
            <a:ext cx="4316557" cy="2726118"/>
          </a:xfrm>
          <a:prstGeom prst="rect">
            <a:avLst/>
          </a:prstGeom>
        </p:spPr>
      </p:pic>
      <p:pic>
        <p:nvPicPr>
          <p:cNvPr id="19" name="Image2">
            <a:extLst>
              <a:ext uri="{FF2B5EF4-FFF2-40B4-BE49-F238E27FC236}">
                <a16:creationId xmlns:a16="http://schemas.microsoft.com/office/drawing/2014/main" id="{C07B82AF-0AE1-FE08-E5FD-05A250DAEBF4}"/>
              </a:ext>
            </a:extLst>
          </p:cNvPr>
          <p:cNvPicPr>
            <a:picLocks noChangeAspect="1"/>
          </p:cNvPicPr>
          <p:nvPr/>
        </p:nvPicPr>
        <p:blipFill>
          <a:blip r:embed="rId6"/>
          <a:stretch>
            <a:fillRect/>
          </a:stretch>
        </p:blipFill>
        <p:spPr bwMode="auto">
          <a:xfrm>
            <a:off x="25169924" y="1798460"/>
            <a:ext cx="3976577" cy="2752234"/>
          </a:xfrm>
          <a:prstGeom prst="rect">
            <a:avLst/>
          </a:prstGeom>
        </p:spPr>
      </p:pic>
      <p:cxnSp>
        <p:nvCxnSpPr>
          <p:cNvPr id="47" name="Straight Connector 46">
            <a:extLst>
              <a:ext uri="{FF2B5EF4-FFF2-40B4-BE49-F238E27FC236}">
                <a16:creationId xmlns:a16="http://schemas.microsoft.com/office/drawing/2014/main" id="{A016B896-7896-1F41-8412-A9424A2AA09A}"/>
              </a:ext>
            </a:extLst>
          </p:cNvPr>
          <p:cNvCxnSpPr>
            <a:cxnSpLocks/>
          </p:cNvCxnSpPr>
          <p:nvPr/>
        </p:nvCxnSpPr>
        <p:spPr>
          <a:xfrm>
            <a:off x="785485" y="31193889"/>
            <a:ext cx="14104491" cy="4822"/>
          </a:xfrm>
          <a:prstGeom prst="line">
            <a:avLst/>
          </a:prstGeom>
          <a:ln w="38100"/>
        </p:spPr>
        <p:style>
          <a:lnRef idx="3">
            <a:schemeClr val="accent5"/>
          </a:lnRef>
          <a:fillRef idx="0">
            <a:schemeClr val="accent5"/>
          </a:fillRef>
          <a:effectRef idx="2">
            <a:schemeClr val="accent5"/>
          </a:effectRef>
          <a:fontRef idx="minor">
            <a:schemeClr val="tx1"/>
          </a:fontRef>
        </p:style>
      </p:cxnSp>
      <p:cxnSp>
        <p:nvCxnSpPr>
          <p:cNvPr id="48" name="Straight Connector 47">
            <a:extLst>
              <a:ext uri="{FF2B5EF4-FFF2-40B4-BE49-F238E27FC236}">
                <a16:creationId xmlns:a16="http://schemas.microsoft.com/office/drawing/2014/main" id="{411B9DF3-BEAD-7813-D7F7-A60991822F0B}"/>
              </a:ext>
            </a:extLst>
          </p:cNvPr>
          <p:cNvCxnSpPr>
            <a:cxnSpLocks/>
          </p:cNvCxnSpPr>
          <p:nvPr/>
        </p:nvCxnSpPr>
        <p:spPr>
          <a:xfrm>
            <a:off x="593249" y="40891820"/>
            <a:ext cx="14104491" cy="4822"/>
          </a:xfrm>
          <a:prstGeom prst="line">
            <a:avLst/>
          </a:prstGeom>
          <a:ln w="38100"/>
        </p:spPr>
        <p:style>
          <a:lnRef idx="3">
            <a:schemeClr val="accent5"/>
          </a:lnRef>
          <a:fillRef idx="0">
            <a:schemeClr val="accent5"/>
          </a:fillRef>
          <a:effectRef idx="2">
            <a:schemeClr val="accent5"/>
          </a:effectRef>
          <a:fontRef idx="minor">
            <a:schemeClr val="tx1"/>
          </a:fontRef>
        </p:style>
      </p:cxnSp>
      <p:pic>
        <p:nvPicPr>
          <p:cNvPr id="49" name="Picture 48">
            <a:extLst>
              <a:ext uri="{FF2B5EF4-FFF2-40B4-BE49-F238E27FC236}">
                <a16:creationId xmlns:a16="http://schemas.microsoft.com/office/drawing/2014/main" id="{CCCDCEBC-C496-2C10-8E8C-EB5600D68566}"/>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7849742" y="41141788"/>
            <a:ext cx="1832221" cy="1509671"/>
          </a:xfrm>
          <a:prstGeom prst="rect">
            <a:avLst/>
          </a:prstGeom>
          <a:noFill/>
          <a:ln>
            <a:noFill/>
          </a:ln>
        </p:spPr>
      </p:pic>
      <p:pic>
        <p:nvPicPr>
          <p:cNvPr id="1026" name="Picture 2">
            <a:extLst>
              <a:ext uri="{FF2B5EF4-FFF2-40B4-BE49-F238E27FC236}">
                <a16:creationId xmlns:a16="http://schemas.microsoft.com/office/drawing/2014/main" id="{80426562-47ED-4A24-DFEA-41A0787AAE7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93249" y="40899589"/>
            <a:ext cx="4225357" cy="16979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Straight Connector 5">
            <a:extLst>
              <a:ext uri="{FF2B5EF4-FFF2-40B4-BE49-F238E27FC236}">
                <a16:creationId xmlns:a16="http://schemas.microsoft.com/office/drawing/2014/main" id="{475A2760-139B-2741-AA90-1A9836F46D44}"/>
              </a:ext>
            </a:extLst>
          </p:cNvPr>
          <p:cNvCxnSpPr>
            <a:cxnSpLocks/>
          </p:cNvCxnSpPr>
          <p:nvPr/>
        </p:nvCxnSpPr>
        <p:spPr>
          <a:xfrm>
            <a:off x="15378900" y="28248785"/>
            <a:ext cx="14563328" cy="74621"/>
          </a:xfrm>
          <a:prstGeom prst="line">
            <a:avLst/>
          </a:prstGeom>
          <a:ln w="38100"/>
        </p:spPr>
        <p:style>
          <a:lnRef idx="3">
            <a:schemeClr val="accent5"/>
          </a:lnRef>
          <a:fillRef idx="0">
            <a:schemeClr val="accent5"/>
          </a:fillRef>
          <a:effectRef idx="2">
            <a:schemeClr val="accent5"/>
          </a:effectRef>
          <a:fontRef idx="minor">
            <a:schemeClr val="tx1"/>
          </a:fontRef>
        </p:style>
      </p:cxnSp>
      <p:cxnSp>
        <p:nvCxnSpPr>
          <p:cNvPr id="11" name="Straight Connector 10">
            <a:extLst>
              <a:ext uri="{FF2B5EF4-FFF2-40B4-BE49-F238E27FC236}">
                <a16:creationId xmlns:a16="http://schemas.microsoft.com/office/drawing/2014/main" id="{CE3EFA34-A08D-4A8D-0220-B19774A0707D}"/>
              </a:ext>
            </a:extLst>
          </p:cNvPr>
          <p:cNvCxnSpPr>
            <a:cxnSpLocks/>
          </p:cNvCxnSpPr>
          <p:nvPr/>
        </p:nvCxnSpPr>
        <p:spPr>
          <a:xfrm>
            <a:off x="15127030" y="10469599"/>
            <a:ext cx="14133770" cy="0"/>
          </a:xfrm>
          <a:prstGeom prst="line">
            <a:avLst/>
          </a:prstGeom>
          <a:ln w="38100"/>
        </p:spPr>
        <p:style>
          <a:lnRef idx="3">
            <a:schemeClr val="accent5"/>
          </a:lnRef>
          <a:fillRef idx="0">
            <a:schemeClr val="accent5"/>
          </a:fillRef>
          <a:effectRef idx="2">
            <a:schemeClr val="accent5"/>
          </a:effectRef>
          <a:fontRef idx="minor">
            <a:schemeClr val="tx1"/>
          </a:fontRef>
        </p:style>
      </p:cxnSp>
      <p:sp>
        <p:nvSpPr>
          <p:cNvPr id="25" name="TextBox 24">
            <a:extLst>
              <a:ext uri="{FF2B5EF4-FFF2-40B4-BE49-F238E27FC236}">
                <a16:creationId xmlns:a16="http://schemas.microsoft.com/office/drawing/2014/main" id="{A398EF58-028B-21D4-3A98-65448BDD4809}"/>
              </a:ext>
            </a:extLst>
          </p:cNvPr>
          <p:cNvSpPr txBox="1"/>
          <p:nvPr/>
        </p:nvSpPr>
        <p:spPr>
          <a:xfrm>
            <a:off x="15137605" y="7177822"/>
            <a:ext cx="14008896" cy="3210132"/>
          </a:xfrm>
          <a:prstGeom prst="rect">
            <a:avLst/>
          </a:prstGeom>
          <a:noFill/>
        </p:spPr>
        <p:txBody>
          <a:bodyPr wrap="none" lIns="0" tIns="0" rIns="0" bIns="0" rtlCol="0">
            <a:noAutofit/>
          </a:bodyPr>
          <a:lstStyle/>
          <a:p>
            <a:pPr>
              <a:lnSpc>
                <a:spcPts val="3600"/>
              </a:lnSpc>
            </a:pPr>
            <a:r>
              <a:rPr lang="en-GB" sz="3200" b="1" dirty="0">
                <a:solidFill>
                  <a:schemeClr val="tx2"/>
                </a:solidFill>
                <a:latin typeface="Aptos" panose="020B0004020202020204" pitchFamily="34" charset="0"/>
                <a:ea typeface="Open Sans" charset="0"/>
                <a:cs typeface="Times New Roman" panose="02020603050405020304" pitchFamily="18" charset="0"/>
              </a:rPr>
              <a:t>Key players and stakeholders involved  </a:t>
            </a:r>
          </a:p>
          <a:p>
            <a:pPr>
              <a:lnSpc>
                <a:spcPts val="3600"/>
              </a:lnSpc>
            </a:pPr>
            <a:r>
              <a:rPr lang="en-ZA" sz="3200" dirty="0" err="1">
                <a:latin typeface="Aptos" panose="020B0004020202020204" pitchFamily="34" charset="0"/>
              </a:rPr>
              <a:t>ViiV</a:t>
            </a:r>
            <a:r>
              <a:rPr lang="en-ZA" sz="3200" dirty="0">
                <a:latin typeface="Aptos" panose="020B0004020202020204" pitchFamily="34" charset="0"/>
              </a:rPr>
              <a:t> Positive action (funder)</a:t>
            </a:r>
          </a:p>
          <a:p>
            <a:pPr>
              <a:lnSpc>
                <a:spcPts val="3600"/>
              </a:lnSpc>
            </a:pPr>
            <a:r>
              <a:rPr lang="en-ZA" sz="3200" dirty="0">
                <a:latin typeface="Aptos" panose="020B0004020202020204" pitchFamily="34" charset="0"/>
              </a:rPr>
              <a:t>Risk Pool fund (part funder)</a:t>
            </a:r>
          </a:p>
          <a:p>
            <a:pPr>
              <a:lnSpc>
                <a:spcPts val="3600"/>
              </a:lnSpc>
            </a:pPr>
            <a:r>
              <a:rPr lang="en-ZA" sz="3200" dirty="0">
                <a:latin typeface="Aptos" panose="020B0004020202020204" pitchFamily="34" charset="0"/>
              </a:rPr>
              <a:t>Vitol foundation</a:t>
            </a:r>
          </a:p>
          <a:p>
            <a:pPr>
              <a:lnSpc>
                <a:spcPts val="3600"/>
              </a:lnSpc>
            </a:pPr>
            <a:r>
              <a:rPr lang="en-ZA" sz="3200" dirty="0">
                <a:latin typeface="Aptos" panose="020B0004020202020204" pitchFamily="34" charset="0"/>
              </a:rPr>
              <a:t>Pangaea Zimbabwe – Wild4Life program (implementer)</a:t>
            </a:r>
          </a:p>
          <a:p>
            <a:pPr>
              <a:lnSpc>
                <a:spcPts val="3600"/>
              </a:lnSpc>
            </a:pPr>
            <a:r>
              <a:rPr lang="en-ZA" sz="3200" dirty="0">
                <a:latin typeface="Aptos" panose="020B0004020202020204" pitchFamily="34" charset="0"/>
              </a:rPr>
              <a:t>Ministry of Health (Key partner and implementer)</a:t>
            </a:r>
          </a:p>
          <a:p>
            <a:pPr>
              <a:lnSpc>
                <a:spcPts val="3600"/>
              </a:lnSpc>
            </a:pPr>
            <a:r>
              <a:rPr lang="en-ZA" sz="3200" dirty="0">
                <a:latin typeface="Aptos" panose="020B0004020202020204" pitchFamily="34" charset="0"/>
              </a:rPr>
              <a:t>National AIDS Council (partner / stakeholder)</a:t>
            </a:r>
          </a:p>
          <a:p>
            <a:pPr>
              <a:lnSpc>
                <a:spcPts val="3600"/>
              </a:lnSpc>
            </a:pPr>
            <a:endParaRPr lang="en-ZA" sz="3400" dirty="0"/>
          </a:p>
        </p:txBody>
      </p:sp>
      <p:pic>
        <p:nvPicPr>
          <p:cNvPr id="28" name="Picture 27">
            <a:extLst>
              <a:ext uri="{FF2B5EF4-FFF2-40B4-BE49-F238E27FC236}">
                <a16:creationId xmlns:a16="http://schemas.microsoft.com/office/drawing/2014/main" id="{6CE0F860-C840-F8AE-762D-5B67EF0808EF}"/>
              </a:ext>
            </a:extLst>
          </p:cNvPr>
          <p:cNvPicPr>
            <a:picLocks noChangeAspect="1"/>
          </p:cNvPicPr>
          <p:nvPr/>
        </p:nvPicPr>
        <p:blipFill>
          <a:blip r:embed="rId9"/>
          <a:stretch>
            <a:fillRect/>
          </a:stretch>
        </p:blipFill>
        <p:spPr>
          <a:xfrm>
            <a:off x="15130037" y="10530479"/>
            <a:ext cx="14812191" cy="9018622"/>
          </a:xfrm>
          <a:prstGeom prst="rect">
            <a:avLst/>
          </a:prstGeom>
        </p:spPr>
      </p:pic>
      <p:pic>
        <p:nvPicPr>
          <p:cNvPr id="33" name="Picture 32" descr="A group of people standing in a dirt field&#10;&#10;Description automatically generated">
            <a:extLst>
              <a:ext uri="{FF2B5EF4-FFF2-40B4-BE49-F238E27FC236}">
                <a16:creationId xmlns:a16="http://schemas.microsoft.com/office/drawing/2014/main" id="{EA7D9525-6808-C070-3A4A-2029491EE585}"/>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27903" y="31251760"/>
            <a:ext cx="7430560" cy="8277793"/>
          </a:xfrm>
          <a:prstGeom prst="rect">
            <a:avLst/>
          </a:prstGeom>
        </p:spPr>
      </p:pic>
      <p:pic>
        <p:nvPicPr>
          <p:cNvPr id="35" name="Picture 34" descr="A group of children playing football&#10;&#10;Description automatically generated">
            <a:extLst>
              <a:ext uri="{FF2B5EF4-FFF2-40B4-BE49-F238E27FC236}">
                <a16:creationId xmlns:a16="http://schemas.microsoft.com/office/drawing/2014/main" id="{AB7A1288-90AC-C643-A963-1F80665F46D6}"/>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5190751" y="19643328"/>
            <a:ext cx="14812191" cy="8032048"/>
          </a:xfrm>
          <a:prstGeom prst="rect">
            <a:avLst/>
          </a:prstGeom>
        </p:spPr>
      </p:pic>
      <p:pic>
        <p:nvPicPr>
          <p:cNvPr id="37" name="Picture 36" descr="A group of children playing a game&#10;&#10;Description automatically generated">
            <a:extLst>
              <a:ext uri="{FF2B5EF4-FFF2-40B4-BE49-F238E27FC236}">
                <a16:creationId xmlns:a16="http://schemas.microsoft.com/office/drawing/2014/main" id="{269D1E20-6AB8-9AD7-0647-2BD276502EF1}"/>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8191741" y="31261083"/>
            <a:ext cx="6459004" cy="8316630"/>
          </a:xfrm>
          <a:prstGeom prst="rect">
            <a:avLst/>
          </a:prstGeom>
        </p:spPr>
      </p:pic>
      <p:sp>
        <p:nvSpPr>
          <p:cNvPr id="24" name="TextBox 23">
            <a:extLst>
              <a:ext uri="{FF2B5EF4-FFF2-40B4-BE49-F238E27FC236}">
                <a16:creationId xmlns:a16="http://schemas.microsoft.com/office/drawing/2014/main" id="{2C3EB0DF-3BB5-B93B-A6E7-46E508C0715D}"/>
              </a:ext>
            </a:extLst>
          </p:cNvPr>
          <p:cNvSpPr txBox="1"/>
          <p:nvPr/>
        </p:nvSpPr>
        <p:spPr>
          <a:xfrm>
            <a:off x="827903" y="39529553"/>
            <a:ext cx="13799309" cy="1410427"/>
          </a:xfrm>
          <a:prstGeom prst="rect">
            <a:avLst/>
          </a:prstGeom>
          <a:noFill/>
        </p:spPr>
        <p:txBody>
          <a:bodyPr wrap="square" lIns="0" tIns="0" rIns="0" bIns="0" rtlCol="0">
            <a:noAutofit/>
          </a:bodyPr>
          <a:lstStyle/>
          <a:p>
            <a:pPr>
              <a:lnSpc>
                <a:spcPts val="3600"/>
              </a:lnSpc>
            </a:pPr>
            <a:r>
              <a:rPr lang="en-US" sz="2800" b="1" i="1" dirty="0"/>
              <a:t>Above left: Adolescents girls at a netball support group game. Above Left: Adolescents boys and girls playing snakes and ladder game at a support group meeting </a:t>
            </a:r>
          </a:p>
        </p:txBody>
      </p:sp>
      <p:sp>
        <p:nvSpPr>
          <p:cNvPr id="39" name="TextBox 38">
            <a:extLst>
              <a:ext uri="{FF2B5EF4-FFF2-40B4-BE49-F238E27FC236}">
                <a16:creationId xmlns:a16="http://schemas.microsoft.com/office/drawing/2014/main" id="{F3D41F3B-77B6-491B-5316-B6F934E35A68}"/>
              </a:ext>
            </a:extLst>
          </p:cNvPr>
          <p:cNvSpPr txBox="1"/>
          <p:nvPr/>
        </p:nvSpPr>
        <p:spPr>
          <a:xfrm>
            <a:off x="15409548" y="27591799"/>
            <a:ext cx="13851251" cy="543359"/>
          </a:xfrm>
          <a:prstGeom prst="rect">
            <a:avLst/>
          </a:prstGeom>
          <a:noFill/>
        </p:spPr>
        <p:txBody>
          <a:bodyPr wrap="none" lIns="0" tIns="0" rIns="0" bIns="0" rtlCol="0">
            <a:noAutofit/>
          </a:bodyPr>
          <a:lstStyle/>
          <a:p>
            <a:pPr>
              <a:lnSpc>
                <a:spcPts val="3600"/>
              </a:lnSpc>
            </a:pPr>
            <a:r>
              <a:rPr lang="en-US" sz="2800" b="1" i="1" dirty="0"/>
              <a:t>Above: Adolescents boys playing soccer during support group meeting  </a:t>
            </a:r>
          </a:p>
        </p:txBody>
      </p:sp>
    </p:spTree>
    <p:extLst>
      <p:ext uri="{BB962C8B-B14F-4D97-AF65-F5344CB8AC3E}">
        <p14:creationId xmlns:p14="http://schemas.microsoft.com/office/powerpoint/2010/main" val="1842786566"/>
      </p:ext>
    </p:extLst>
  </p:cSld>
  <p:clrMapOvr>
    <a:masterClrMapping/>
  </p:clrMapOvr>
</p:sld>
</file>

<file path=ppt/theme/theme1.xml><?xml version="1.0" encoding="utf-8"?>
<a:theme xmlns:a="http://schemas.openxmlformats.org/drawingml/2006/main" name="Office Theme">
  <a:themeElements>
    <a:clrScheme name="LSHTM">
      <a:dk1>
        <a:srgbClr val="000000"/>
      </a:dk1>
      <a:lt1>
        <a:srgbClr val="FFFFFF"/>
      </a:lt1>
      <a:dk2>
        <a:srgbClr val="00464F"/>
      </a:dk2>
      <a:lt2>
        <a:srgbClr val="BCE8D6"/>
      </a:lt2>
      <a:accent1>
        <a:srgbClr val="27B67A"/>
      </a:accent1>
      <a:accent2>
        <a:srgbClr val="129073"/>
      </a:accent2>
      <a:accent3>
        <a:srgbClr val="79999D"/>
      </a:accent3>
      <a:accent4>
        <a:srgbClr val="27B67A"/>
      </a:accent4>
      <a:accent5>
        <a:srgbClr val="129073"/>
      </a:accent5>
      <a:accent6>
        <a:srgbClr val="79999D"/>
      </a:accent6>
      <a:hlink>
        <a:srgbClr val="0563C1"/>
      </a:hlink>
      <a:folHlink>
        <a:srgbClr val="954F72"/>
      </a:folHlink>
    </a:clrScheme>
    <a:fontScheme name="LSHTM">
      <a:majorFont>
        <a:latin typeface="Merriweather"/>
        <a:ea typeface=""/>
        <a:cs typeface=""/>
      </a:majorFont>
      <a:minorFont>
        <a:latin typeface="Open Sans"/>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oAutofit/>
      </a:bodyPr>
      <a:lstStyle>
        <a:defPPr>
          <a:lnSpc>
            <a:spcPts val="3600"/>
          </a:lnSpc>
          <a:defRPr sz="2800"/>
        </a:defPPr>
      </a:lstStyle>
    </a:txDef>
  </a:objectDefaults>
  <a:extraClrSchemeLst/>
  <a:extLst>
    <a:ext uri="{05A4C25C-085E-4340-85A3-A5531E510DB2}">
      <thm15:themeFamily xmlns:thm15="http://schemas.microsoft.com/office/thememl/2012/main" name="LSHTM-Poster-PT" id="{B1A0EA34-E523-B040-9EFA-598BCEE616AA}" vid="{8D92E2C6-DF9D-2A4E-8409-74BD75B0BB7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8916</TotalTime>
  <Words>980</Words>
  <Application>Microsoft Office PowerPoint</Application>
  <PresentationFormat>Custom</PresentationFormat>
  <Paragraphs>33</Paragraphs>
  <Slides>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Aptos</vt:lpstr>
      <vt:lpstr>Arial</vt:lpstr>
      <vt:lpstr>Calibri</vt:lpstr>
      <vt:lpstr>Merriweather</vt:lpstr>
      <vt:lpstr>Open Sans</vt:lpstr>
      <vt:lpstr>Symbol</vt:lpstr>
      <vt:lpstr>Office Theme</vt:lpstr>
      <vt:lpstr>POSTER NUMBER 168 Improving the participation and attendance in support groups by adolescents living with HIV through provision of sports in 2 clinics in Binga district, Zimbabwe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Bold – Merriweather 64pt / 84pt Title Regular – Merriweather 64pt / 84pt Title Regular – Merriweather 64pt / 84pt</dc:title>
  <dc:creator>Helena Rochford</dc:creator>
  <cp:lastModifiedBy>Pangaea Zimbabwe</cp:lastModifiedBy>
  <cp:revision>16</cp:revision>
  <dcterms:created xsi:type="dcterms:W3CDTF">2022-08-12T07:46:06Z</dcterms:created>
  <dcterms:modified xsi:type="dcterms:W3CDTF">2024-10-01T09:30:55Z</dcterms:modified>
</cp:coreProperties>
</file>