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4"/>
  </p:sldMasterIdLst>
  <p:sldIdLst>
    <p:sldId id="256" r:id="rId5"/>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D4B"/>
    <a:srgbClr val="E0001B"/>
    <a:srgbClr val="E72240"/>
    <a:srgbClr val="8CCDCD"/>
    <a:srgbClr val="462D82"/>
    <a:srgbClr val="E306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83" autoAdjust="0"/>
  </p:normalViewPr>
  <p:slideViewPr>
    <p:cSldViewPr snapToGrid="0">
      <p:cViewPr>
        <p:scale>
          <a:sx n="25" d="100"/>
          <a:sy n="25" d="100"/>
        </p:scale>
        <p:origin x="820" y="-20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E854B396-427F-0E2A-70BE-3CF52ED59B1F}"/>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633920635"/>
      </p:ext>
    </p:extLst>
  </p:cSld>
  <p:clrMapOvr>
    <a:masterClrMapping/>
  </p:clrMapOvr>
  <p:extLst>
    <p:ext uri="{DCECCB84-F9BA-43D5-87BE-67443E8EF086}">
      <p15:sldGuideLst xmlns:p15="http://schemas.microsoft.com/office/powerpoint/2012/main">
        <p15:guide id="1" pos="668">
          <p15:clr>
            <a:srgbClr val="FBAE40"/>
          </p15:clr>
        </p15:guide>
        <p15:guide id="2" pos="4773">
          <p15:clr>
            <a:srgbClr val="FBAE40"/>
          </p15:clr>
        </p15:guide>
        <p15:guide id="3" pos="14298">
          <p15:clr>
            <a:srgbClr val="FBAE40"/>
          </p15:clr>
        </p15:guide>
        <p15:guide id="4" pos="13845">
          <p15:clr>
            <a:srgbClr val="FBAE40"/>
          </p15:clr>
        </p15:guide>
        <p15:guide id="5" pos="18358">
          <p15:clr>
            <a:srgbClr val="FBAE40"/>
          </p15:clr>
        </p15:guide>
        <p15:guide id="6" pos="5226">
          <p15:clr>
            <a:srgbClr val="FBAE40"/>
          </p15:clr>
        </p15:guide>
        <p15:guide id="7" pos="9309">
          <p15:clr>
            <a:srgbClr val="FBAE40"/>
          </p15:clr>
        </p15:guide>
        <p15:guide id="8" pos="9762">
          <p15:clr>
            <a:srgbClr val="FBAE40"/>
          </p15:clr>
        </p15:guide>
        <p15:guide id="9" orient="horz" pos="25819">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 y="0"/>
            <a:ext cx="30275212" cy="2008060"/>
          </a:xfrm>
          <a:prstGeom prst="rect">
            <a:avLst/>
          </a:prstGeom>
          <a:solidFill>
            <a:srgbClr val="242D4B"/>
          </a:solidFill>
          <a:ln>
            <a:solidFill>
              <a:srgbClr val="242D4B"/>
            </a:solidFill>
          </a:ln>
        </p:spPr>
        <p:txBody>
          <a:bodyPr vert="horz" wrap="square" lIns="1080000" tIns="720000" rIns="1080000" bIns="720000" rtlCol="0" anchor="ctr">
            <a:spAutoFit/>
          </a:bodyPr>
          <a:lstStyle/>
          <a:p>
            <a:r>
              <a:rPr lang="en-US"/>
              <a:t>Click to edit Master title style</a:t>
            </a:r>
            <a:endParaRPr lang="en-US" dirty="0"/>
          </a:p>
        </p:txBody>
      </p:sp>
      <p:sp>
        <p:nvSpPr>
          <p:cNvPr id="3" name="Text Placeholder 2"/>
          <p:cNvSpPr>
            <a:spLocks noGrp="1"/>
          </p:cNvSpPr>
          <p:nvPr>
            <p:ph type="body" idx="1"/>
          </p:nvPr>
        </p:nvSpPr>
        <p:spPr>
          <a:xfrm>
            <a:off x="1390045" y="3298735"/>
            <a:ext cx="26112371" cy="271585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9BB534C8-9016-6F72-40F9-71D526D9542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6706703" y="41516392"/>
            <a:ext cx="3568510" cy="1172192"/>
          </a:xfrm>
          <a:prstGeom prst="rect">
            <a:avLst/>
          </a:prstGeom>
        </p:spPr>
      </p:pic>
      <p:sp>
        <p:nvSpPr>
          <p:cNvPr id="12" name="TextBox 11">
            <a:extLst>
              <a:ext uri="{FF2B5EF4-FFF2-40B4-BE49-F238E27FC236}">
                <a16:creationId xmlns:a16="http://schemas.microsoft.com/office/drawing/2014/main" id="{094F5828-D363-4B84-B9D0-A3981B659DCF}"/>
              </a:ext>
            </a:extLst>
          </p:cNvPr>
          <p:cNvSpPr txBox="1"/>
          <p:nvPr userDrawn="1"/>
        </p:nvSpPr>
        <p:spPr>
          <a:xfrm>
            <a:off x="3167743" y="41899114"/>
            <a:ext cx="184731" cy="369332"/>
          </a:xfrm>
          <a:prstGeom prst="rect">
            <a:avLst/>
          </a:prstGeom>
          <a:noFill/>
        </p:spPr>
        <p:txBody>
          <a:bodyPr wrap="none" rtlCol="0">
            <a:spAutoFit/>
          </a:bodyPr>
          <a:lstStyle/>
          <a:p>
            <a:endParaRPr lang="en-GB" dirty="0"/>
          </a:p>
        </p:txBody>
      </p:sp>
      <p:sp>
        <p:nvSpPr>
          <p:cNvPr id="13" name="TextBox 12">
            <a:extLst>
              <a:ext uri="{FF2B5EF4-FFF2-40B4-BE49-F238E27FC236}">
                <a16:creationId xmlns:a16="http://schemas.microsoft.com/office/drawing/2014/main" id="{C38B122C-D149-3E7A-CCBF-DE2DC3CE80C8}"/>
              </a:ext>
            </a:extLst>
          </p:cNvPr>
          <p:cNvSpPr txBox="1"/>
          <p:nvPr userDrawn="1"/>
        </p:nvSpPr>
        <p:spPr>
          <a:xfrm>
            <a:off x="0" y="41401213"/>
            <a:ext cx="13112863" cy="1402550"/>
          </a:xfrm>
          <a:prstGeom prst="rect">
            <a:avLst/>
          </a:prstGeom>
          <a:noFill/>
        </p:spPr>
        <p:txBody>
          <a:bodyPr wrap="square" lIns="1080000" tIns="0" rIns="1080000" bIns="0" rtlCol="0" anchor="ctr" anchorCtr="0">
            <a:noAutofit/>
          </a:bodyPr>
          <a:lstStyle/>
          <a:p>
            <a:r>
              <a:rPr lang="en-GB" b="1" dirty="0">
                <a:latin typeface="+mj-lt"/>
              </a:rPr>
              <a:t>Presented at </a:t>
            </a:r>
            <a:r>
              <a:rPr lang="en-GB" b="1" i="0" dirty="0">
                <a:solidFill>
                  <a:srgbClr val="212529"/>
                </a:solidFill>
                <a:effectLst/>
                <a:highlight>
                  <a:srgbClr val="FFFFFF"/>
                </a:highlight>
                <a:latin typeface="+mj-lt"/>
              </a:rPr>
              <a:t> </a:t>
            </a:r>
            <a:r>
              <a:rPr lang="en-GB" b="1" i="0" dirty="0">
                <a:solidFill>
                  <a:srgbClr val="000000"/>
                </a:solidFill>
                <a:effectLst/>
                <a:highlight>
                  <a:srgbClr val="FFFFFF"/>
                </a:highlight>
                <a:latin typeface="+mj-lt"/>
              </a:rPr>
              <a:t>HIVR4P 2024, the 5th HIV Research for Prevention Conference</a:t>
            </a:r>
            <a:endParaRPr lang="en-GB" b="1" dirty="0">
              <a:latin typeface="+mj-lt"/>
            </a:endParaRPr>
          </a:p>
        </p:txBody>
      </p:sp>
    </p:spTree>
    <p:extLst>
      <p:ext uri="{BB962C8B-B14F-4D97-AF65-F5344CB8AC3E}">
        <p14:creationId xmlns:p14="http://schemas.microsoft.com/office/powerpoint/2010/main" val="1191649587"/>
      </p:ext>
    </p:extLst>
  </p:cSld>
  <p:clrMap bg1="lt1" tx1="dk1" bg2="lt2" tx2="dk2" accent1="accent1" accent2="accent2" accent3="accent3" accent4="accent4" accent5="accent5" accent6="accent6" hlink="hlink" folHlink="folHlink"/>
  <p:sldLayoutIdLst>
    <p:sldLayoutId id="2147483769" r:id="rId1"/>
  </p:sldLayoutIdLst>
  <p:txStyles>
    <p:titleStyle>
      <a:lvl1pPr algn="l" defTabSz="2270638" rtl="0" eaLnBrk="1" latinLnBrk="0" hangingPunct="1">
        <a:lnSpc>
          <a:spcPct val="90000"/>
        </a:lnSpc>
        <a:spcBef>
          <a:spcPct val="0"/>
        </a:spcBef>
        <a:buNone/>
        <a:defRPr sz="4000" b="1" i="0" kern="1200">
          <a:solidFill>
            <a:schemeClr val="bg1"/>
          </a:solidFill>
          <a:latin typeface="Verdana" panose="020B0604030504040204" pitchFamily="34" charset="0"/>
          <a:ea typeface="Verdana" panose="020B0604030504040204" pitchFamily="34" charset="0"/>
          <a:cs typeface="Verdana" panose="020B0604030504040204" pitchFamily="34" charset="0"/>
        </a:defRPr>
      </a:lvl1pPr>
    </p:titleStyle>
    <p:bodyStyle>
      <a:lvl1pPr marL="342900" indent="-126900" algn="l" defTabSz="360000" rtl="0" eaLnBrk="1" latinLnBrk="0" hangingPunct="1">
        <a:lnSpc>
          <a:spcPct val="120000"/>
        </a:lnSpc>
        <a:spcBef>
          <a:spcPts val="2483"/>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1478219"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2613538"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3748857"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4884176" indent="-126900" algn="l" defTabSz="360000" rtl="0" eaLnBrk="1" latinLnBrk="0" hangingPunct="1">
        <a:lnSpc>
          <a:spcPct val="120000"/>
        </a:lnSpc>
        <a:spcBef>
          <a:spcPts val="1242"/>
        </a:spcBef>
        <a:buFont typeface="Arial" panose="020B0604020202020204" pitchFamily="34" charset="0"/>
        <a:buChar char="•"/>
        <a:tabLst>
          <a:tab pos="360000" algn="l"/>
        </a:tabLst>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6244255"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6pPr>
      <a:lvl7pPr marL="7379574"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7pPr>
      <a:lvl8pPr marL="8514893"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8pPr>
      <a:lvl9pPr marL="9650212" indent="-567660" algn="l" defTabSz="2270638" rtl="0" eaLnBrk="1" latinLnBrk="0" hangingPunct="1">
        <a:lnSpc>
          <a:spcPct val="90000"/>
        </a:lnSpc>
        <a:spcBef>
          <a:spcPts val="1242"/>
        </a:spcBef>
        <a:buFont typeface="Arial" panose="020B0604020202020204" pitchFamily="34" charset="0"/>
        <a:buChar char="•"/>
        <a:defRPr sz="4470" kern="1200">
          <a:solidFill>
            <a:schemeClr val="tx1"/>
          </a:solidFill>
          <a:latin typeface="+mn-lt"/>
          <a:ea typeface="+mn-ea"/>
          <a:cs typeface="+mn-cs"/>
        </a:defRPr>
      </a:lvl9pPr>
    </p:bodyStyle>
    <p:otherStyle>
      <a:defPPr>
        <a:defRPr lang="en-US"/>
      </a:defPPr>
      <a:lvl1pPr marL="0" algn="l" defTabSz="2270638" rtl="0" eaLnBrk="1" latinLnBrk="0" hangingPunct="1">
        <a:defRPr sz="4470" kern="1200">
          <a:solidFill>
            <a:schemeClr val="tx1"/>
          </a:solidFill>
          <a:latin typeface="+mn-lt"/>
          <a:ea typeface="+mn-ea"/>
          <a:cs typeface="+mn-cs"/>
        </a:defRPr>
      </a:lvl1pPr>
      <a:lvl2pPr marL="1135319" algn="l" defTabSz="2270638" rtl="0" eaLnBrk="1" latinLnBrk="0" hangingPunct="1">
        <a:defRPr sz="4470" kern="1200">
          <a:solidFill>
            <a:schemeClr val="tx1"/>
          </a:solidFill>
          <a:latin typeface="+mn-lt"/>
          <a:ea typeface="+mn-ea"/>
          <a:cs typeface="+mn-cs"/>
        </a:defRPr>
      </a:lvl2pPr>
      <a:lvl3pPr marL="2270638" algn="l" defTabSz="2270638" rtl="0" eaLnBrk="1" latinLnBrk="0" hangingPunct="1">
        <a:defRPr sz="4470" kern="1200">
          <a:solidFill>
            <a:schemeClr val="tx1"/>
          </a:solidFill>
          <a:latin typeface="+mn-lt"/>
          <a:ea typeface="+mn-ea"/>
          <a:cs typeface="+mn-cs"/>
        </a:defRPr>
      </a:lvl3pPr>
      <a:lvl4pPr marL="3405957" algn="l" defTabSz="2270638" rtl="0" eaLnBrk="1" latinLnBrk="0" hangingPunct="1">
        <a:defRPr sz="4470" kern="1200">
          <a:solidFill>
            <a:schemeClr val="tx1"/>
          </a:solidFill>
          <a:latin typeface="+mn-lt"/>
          <a:ea typeface="+mn-ea"/>
          <a:cs typeface="+mn-cs"/>
        </a:defRPr>
      </a:lvl4pPr>
      <a:lvl5pPr marL="4541276" algn="l" defTabSz="2270638" rtl="0" eaLnBrk="1" latinLnBrk="0" hangingPunct="1">
        <a:defRPr sz="4470" kern="1200">
          <a:solidFill>
            <a:schemeClr val="tx1"/>
          </a:solidFill>
          <a:latin typeface="+mn-lt"/>
          <a:ea typeface="+mn-ea"/>
          <a:cs typeface="+mn-cs"/>
        </a:defRPr>
      </a:lvl5pPr>
      <a:lvl6pPr marL="5676595" algn="l" defTabSz="2270638" rtl="0" eaLnBrk="1" latinLnBrk="0" hangingPunct="1">
        <a:defRPr sz="4470" kern="1200">
          <a:solidFill>
            <a:schemeClr val="tx1"/>
          </a:solidFill>
          <a:latin typeface="+mn-lt"/>
          <a:ea typeface="+mn-ea"/>
          <a:cs typeface="+mn-cs"/>
        </a:defRPr>
      </a:lvl6pPr>
      <a:lvl7pPr marL="6811914" algn="l" defTabSz="2270638" rtl="0" eaLnBrk="1" latinLnBrk="0" hangingPunct="1">
        <a:defRPr sz="4470" kern="1200">
          <a:solidFill>
            <a:schemeClr val="tx1"/>
          </a:solidFill>
          <a:latin typeface="+mn-lt"/>
          <a:ea typeface="+mn-ea"/>
          <a:cs typeface="+mn-cs"/>
        </a:defRPr>
      </a:lvl7pPr>
      <a:lvl8pPr marL="7947233" algn="l" defTabSz="2270638" rtl="0" eaLnBrk="1" latinLnBrk="0" hangingPunct="1">
        <a:defRPr sz="4470" kern="1200">
          <a:solidFill>
            <a:schemeClr val="tx1"/>
          </a:solidFill>
          <a:latin typeface="+mn-lt"/>
          <a:ea typeface="+mn-ea"/>
          <a:cs typeface="+mn-cs"/>
        </a:defRPr>
      </a:lvl8pPr>
      <a:lvl9pPr marL="9082552" algn="l" defTabSz="2270638" rtl="0" eaLnBrk="1" latinLnBrk="0" hangingPunct="1">
        <a:defRPr sz="44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921221" y="5713989"/>
            <a:ext cx="28183333" cy="7176131"/>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4870" tIns="14870" rIns="14870" bIns="14870" numCol="1" anchor="t" anchorCtr="0" compatLnSpc="1">
            <a:prstTxWarp prst="textNoShape">
              <a:avLst/>
            </a:prstTxWarp>
          </a:bodyPr>
          <a:lstStyle/>
          <a:p>
            <a:pPr algn="just" defTabSz="371736" eaLnBrk="0" fontAlgn="base" hangingPunct="0">
              <a:lnSpc>
                <a:spcPct val="120000"/>
              </a:lnSpc>
              <a:spcBef>
                <a:spcPct val="0"/>
              </a:spcBef>
              <a:spcAft>
                <a:spcPct val="0"/>
              </a:spcAft>
            </a:pPr>
            <a:r>
              <a:rPr lang="en-US" altLang="en-US" sz="3600" b="1" dirty="0">
                <a:solidFill>
                  <a:srgbClr val="242D4B"/>
                </a:solidFill>
                <a:latin typeface="+mj-lt"/>
                <a:ea typeface="IAS Ribbon Sans Bold" pitchFamily="2" charset="0"/>
              </a:rPr>
              <a:t>Background</a:t>
            </a:r>
          </a:p>
          <a:p>
            <a:pPr algn="just" defTabSz="371736" eaLnBrk="0" fontAlgn="base" hangingPunct="0">
              <a:lnSpc>
                <a:spcPct val="120000"/>
              </a:lnSpc>
              <a:spcBef>
                <a:spcPct val="0"/>
              </a:spcBef>
              <a:spcAft>
                <a:spcPct val="0"/>
              </a:spcAft>
            </a:pPr>
            <a:endParaRPr lang="en-US" altLang="en-US" sz="2000" dirty="0">
              <a:solidFill>
                <a:srgbClr val="000000"/>
              </a:solidFill>
            </a:endParaRPr>
          </a:p>
          <a:p>
            <a:pPr algn="just" defTabSz="371736" eaLnBrk="0" fontAlgn="base" hangingPunct="0">
              <a:lnSpc>
                <a:spcPct val="120000"/>
              </a:lnSpc>
              <a:spcBef>
                <a:spcPct val="0"/>
              </a:spcBef>
              <a:spcAft>
                <a:spcPct val="0"/>
              </a:spcAft>
            </a:pPr>
            <a:r>
              <a:rPr lang="en-US" altLang="en-US" sz="2800" dirty="0">
                <a:solidFill>
                  <a:srgbClr val="000000"/>
                </a:solidFill>
              </a:rPr>
              <a:t>Men who have sex with men (MSM) and other key populations are at a significantly higher risk of acquiring HIV compared to the general population. Therefore, ensuring effective uptake and consistent usage of HIV prevention methods, such as PrEP, among MSM is critical for reducing new infections and achieving epidemic control within this subpopulation. However, continuation of health services for MSM is often hindered by structural barriers, including hostile attitudes from service providers, criminalization, stigmatization, and discrimination faced by MSM in public health facilities in Zimbabwe.</a:t>
            </a:r>
          </a:p>
          <a:p>
            <a:pPr algn="just" defTabSz="371736" eaLnBrk="0" fontAlgn="base" hangingPunct="0">
              <a:lnSpc>
                <a:spcPct val="120000"/>
              </a:lnSpc>
              <a:spcBef>
                <a:spcPct val="0"/>
              </a:spcBef>
              <a:spcAft>
                <a:spcPct val="0"/>
              </a:spcAft>
            </a:pPr>
            <a:endParaRPr lang="en-US" altLang="en-US" sz="2800" dirty="0">
              <a:solidFill>
                <a:srgbClr val="000000"/>
              </a:solidFill>
            </a:endParaRPr>
          </a:p>
          <a:p>
            <a:pPr algn="just" defTabSz="371736" eaLnBrk="0" fontAlgn="base" hangingPunct="0">
              <a:lnSpc>
                <a:spcPct val="120000"/>
              </a:lnSpc>
              <a:spcBef>
                <a:spcPct val="0"/>
              </a:spcBef>
              <a:spcAft>
                <a:spcPct val="0"/>
              </a:spcAft>
            </a:pPr>
            <a:r>
              <a:rPr lang="en-US" altLang="en-US" sz="2800" dirty="0">
                <a:solidFill>
                  <a:srgbClr val="000000"/>
                </a:solidFill>
              </a:rPr>
              <a:t>To address these challenges, Pangaea Zimbabwe (PZ) implemented a prospective cohort study to evaluate the feasibility and acceptability of event-driven PrEP (ED-PrEP) from October 2022 to May 2023. The objective of this analysis was to estimate the number of days MSM clients would use PrEP, employing scientific methods to obtain accurate data and insights regarding adherence within this specific population</a:t>
            </a:r>
            <a:endParaRPr lang="en-US" altLang="en-US" sz="2000" dirty="0">
              <a:solidFill>
                <a:srgbClr val="000000"/>
              </a:solidFill>
            </a:endParaRPr>
          </a:p>
          <a:p>
            <a:pPr algn="just" defTabSz="371736" eaLnBrk="0" fontAlgn="base" hangingPunct="0">
              <a:lnSpc>
                <a:spcPct val="120000"/>
              </a:lnSpc>
              <a:spcBef>
                <a:spcPct val="0"/>
              </a:spcBef>
              <a:spcAft>
                <a:spcPct val="0"/>
              </a:spcAft>
            </a:pPr>
            <a:r>
              <a:rPr lang="en-US" altLang="en-US" sz="2000" dirty="0">
                <a:solidFill>
                  <a:srgbClr val="000000"/>
                </a:solidFill>
              </a:rPr>
              <a:t> </a:t>
            </a:r>
          </a:p>
        </p:txBody>
      </p:sp>
      <p:sp>
        <p:nvSpPr>
          <p:cNvPr id="2" name="Title 1">
            <a:extLst>
              <a:ext uri="{FF2B5EF4-FFF2-40B4-BE49-F238E27FC236}">
                <a16:creationId xmlns:a16="http://schemas.microsoft.com/office/drawing/2014/main" id="{B24B57CF-BBE4-4D1C-EE39-21F676EDED2A}"/>
              </a:ext>
            </a:extLst>
          </p:cNvPr>
          <p:cNvSpPr>
            <a:spLocks noGrp="1"/>
          </p:cNvSpPr>
          <p:nvPr>
            <p:ph type="title"/>
          </p:nvPr>
        </p:nvSpPr>
        <p:spPr>
          <a:xfrm>
            <a:off x="1" y="-49438"/>
            <a:ext cx="30275212" cy="4593383"/>
          </a:xfrm>
        </p:spPr>
        <p:txBody>
          <a:bodyPr/>
          <a:lstStyle/>
          <a:p>
            <a:r>
              <a:rPr lang="en-GB" dirty="0"/>
              <a:t>Estimating PrEP usage amongst MSM using probabilistic techniques – (Kaplan Meier Method), </a:t>
            </a:r>
            <a:br>
              <a:rPr lang="en-GB" dirty="0"/>
            </a:br>
            <a:r>
              <a:rPr lang="en-GB" dirty="0"/>
              <a:t>a retrospective cohort analysis 2022-2023, Harare, Zimbabwe.</a:t>
            </a:r>
            <a:br>
              <a:rPr lang="en-GB" dirty="0"/>
            </a:br>
            <a:br>
              <a:rPr lang="en-GB" dirty="0"/>
            </a:br>
            <a:r>
              <a:rPr kumimoji="0" lang="en-US" sz="40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Authors: Casper Hera</a:t>
            </a:r>
            <a:r>
              <a:rPr kumimoji="0" lang="en-US" sz="4000" b="0" i="0" u="none" strike="noStrike" kern="100" cap="none" spc="0" normalizeH="0" baseline="3000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1</a:t>
            </a:r>
            <a:r>
              <a:rPr kumimoji="0" lang="en-US" sz="40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 Precious Moyo</a:t>
            </a:r>
            <a:r>
              <a:rPr kumimoji="0" lang="en-US" sz="4000" b="0" i="0" u="none" strike="noStrike" kern="100" cap="none" spc="0" normalizeH="0" baseline="3000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1</a:t>
            </a:r>
            <a:r>
              <a:rPr kumimoji="0" lang="en-US" sz="40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 Charlton Muchemwa</a:t>
            </a:r>
            <a:r>
              <a:rPr kumimoji="0" lang="en-US" sz="4000" b="0" i="0" u="none" strike="noStrike" kern="100" cap="none" spc="0" normalizeH="0" baseline="3000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1</a:t>
            </a:r>
            <a:r>
              <a:rPr kumimoji="0" lang="en-US" sz="40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 Shamiso Nyakuwa</a:t>
            </a:r>
            <a:r>
              <a:rPr kumimoji="0" lang="en-US" sz="4000" b="0" i="0" u="none" strike="noStrike" kern="100" cap="none" spc="0" normalizeH="0" baseline="3000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1</a:t>
            </a:r>
            <a:r>
              <a:rPr kumimoji="0" lang="en-US" sz="40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 Joseph Murungu</a:t>
            </a:r>
            <a:r>
              <a:rPr kumimoji="0" lang="en-US" sz="4000" b="0" i="0" u="none" strike="noStrike" kern="100" cap="none" spc="0" normalizeH="0" baseline="3000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1</a:t>
            </a:r>
            <a:r>
              <a:rPr kumimoji="0" lang="en-US" sz="40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 Imelda Mahaka</a:t>
            </a:r>
            <a:r>
              <a:rPr kumimoji="0" lang="en-US" sz="4000" b="0" i="0" u="none" strike="noStrike" kern="100" cap="none" spc="0" normalizeH="0" baseline="3000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1</a:t>
            </a:r>
            <a:br>
              <a:rPr kumimoji="0" lang="en-US" sz="4000" b="0" i="0" u="none" strike="noStrike" kern="100" cap="none" spc="0" normalizeH="0" baseline="3000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en-US" sz="4000" b="0" i="0" u="none" strike="noStrike" kern="100" cap="none" spc="0" normalizeH="0" baseline="3000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en-US" sz="4000" b="0" i="0" u="none" strike="noStrike" kern="100" cap="none" spc="0" normalizeH="0" baseline="6600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1</a:t>
            </a:r>
            <a:r>
              <a:rPr kumimoji="0" lang="en-US" sz="4000" b="0" i="0" u="none" strike="noStrike" kern="100" cap="none" spc="0" normalizeH="0" baseline="3000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Pangaea Zimbabwe Harare, Zimbabwe</a:t>
            </a:r>
            <a:endParaRPr lang="en-GB" dirty="0"/>
          </a:p>
        </p:txBody>
      </p:sp>
      <p:sp>
        <p:nvSpPr>
          <p:cNvPr id="26" name="Text Box 4">
            <a:extLst>
              <a:ext uri="{FF2B5EF4-FFF2-40B4-BE49-F238E27FC236}">
                <a16:creationId xmlns:a16="http://schemas.microsoft.com/office/drawing/2014/main" id="{99EAFF80-8B8A-3EBE-DED8-5E8D606821C6}"/>
              </a:ext>
            </a:extLst>
          </p:cNvPr>
          <p:cNvSpPr txBox="1">
            <a:spLocks noChangeArrowheads="1"/>
          </p:cNvSpPr>
          <p:nvPr/>
        </p:nvSpPr>
        <p:spPr bwMode="auto">
          <a:xfrm>
            <a:off x="921221" y="12207613"/>
            <a:ext cx="28183332" cy="4900762"/>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4870" tIns="14870" rIns="14870" bIns="14870" numCol="1" anchor="t" anchorCtr="0" compatLnSpc="1">
            <a:prstTxWarp prst="textNoShape">
              <a:avLst/>
            </a:prstTxWarp>
          </a:bodyPr>
          <a:lstStyle/>
          <a:p>
            <a:pPr algn="just" defTabSz="371736" eaLnBrk="0" fontAlgn="base" hangingPunct="0">
              <a:lnSpc>
                <a:spcPct val="120000"/>
              </a:lnSpc>
              <a:spcBef>
                <a:spcPct val="0"/>
              </a:spcBef>
              <a:spcAft>
                <a:spcPct val="0"/>
              </a:spcAft>
            </a:pPr>
            <a:r>
              <a:rPr lang="en-US" altLang="en-US" sz="3600" b="1" dirty="0">
                <a:solidFill>
                  <a:srgbClr val="242D4B"/>
                </a:solidFill>
                <a:latin typeface="+mj-lt"/>
                <a:ea typeface="IAS Ribbon Sans Bold" pitchFamily="2" charset="0"/>
              </a:rPr>
              <a:t>Methods: </a:t>
            </a:r>
          </a:p>
          <a:p>
            <a:pPr defTabSz="371736" eaLnBrk="0" fontAlgn="base" hangingPunct="0">
              <a:lnSpc>
                <a:spcPct val="120000"/>
              </a:lnSpc>
              <a:spcBef>
                <a:spcPct val="0"/>
              </a:spcBef>
              <a:spcAft>
                <a:spcPct val="0"/>
              </a:spcAft>
            </a:pPr>
            <a:endParaRPr lang="en-US" altLang="en-US" sz="2000" dirty="0">
              <a:solidFill>
                <a:srgbClr val="000000"/>
              </a:solidFill>
              <a:ea typeface="IAS Ribbon Sans Regular" pitchFamily="2" charset="0"/>
            </a:endParaRPr>
          </a:p>
          <a:p>
            <a:pPr defTabSz="371736" eaLnBrk="0" fontAlgn="base" hangingPunct="0">
              <a:lnSpc>
                <a:spcPct val="120000"/>
              </a:lnSpc>
              <a:spcBef>
                <a:spcPct val="0"/>
              </a:spcBef>
              <a:spcAft>
                <a:spcPct val="0"/>
              </a:spcAft>
            </a:pPr>
            <a:r>
              <a:rPr lang="en-US" altLang="en-US" sz="2800" dirty="0">
                <a:solidFill>
                  <a:srgbClr val="000000"/>
                </a:solidFill>
                <a:ea typeface="IAS Ribbon Sans Regular" pitchFamily="2" charset="0"/>
              </a:rPr>
              <a:t>A probabilistic method based on the Kaplan-Meier (KM) estimator was employed to retrospectively assess the number of days a unique individual would be covered by either event-driven or daily oral PrEP in a cohort of 196 MSM clients participating in a feasibility and acceptability study for event-driven PrEP (ED-PrEP). In this analysis, an "event" was defined as the discontinuation of PrEP as an HIV prevention strategy. Clients who continued PrEP beyond the study period were right-censored to account for their ongoing use. To evaluate differences in survival times based on various factors, Cox's proportional hazards model was utilized. This approach allowed for the examination of how different variables influenced the duration of PrEP coverage among the participants in the study.</a:t>
            </a:r>
            <a:endParaRPr lang="en-US" altLang="en-US" sz="2800" dirty="0">
              <a:ea typeface="IAS Ribbon Sans Regular" pitchFamily="2" charset="0"/>
            </a:endParaRPr>
          </a:p>
        </p:txBody>
      </p:sp>
      <p:pic>
        <p:nvPicPr>
          <p:cNvPr id="3" name="Picture 2">
            <a:extLst>
              <a:ext uri="{FF2B5EF4-FFF2-40B4-BE49-F238E27FC236}">
                <a16:creationId xmlns:a16="http://schemas.microsoft.com/office/drawing/2014/main" id="{019290E6-5337-5852-9A07-C4C887F6F5BE}"/>
              </a:ext>
            </a:extLst>
          </p:cNvPr>
          <p:cNvPicPr>
            <a:picLocks noChangeAspect="1"/>
          </p:cNvPicPr>
          <p:nvPr/>
        </p:nvPicPr>
        <p:blipFill>
          <a:blip r:embed="rId2"/>
          <a:stretch>
            <a:fillRect/>
          </a:stretch>
        </p:blipFill>
        <p:spPr>
          <a:xfrm>
            <a:off x="1381919" y="38464336"/>
            <a:ext cx="3799681" cy="2714057"/>
          </a:xfrm>
          <a:prstGeom prst="rect">
            <a:avLst/>
          </a:prstGeom>
        </p:spPr>
      </p:pic>
      <p:sp>
        <p:nvSpPr>
          <p:cNvPr id="28" name="Text Box 4">
            <a:extLst>
              <a:ext uri="{FF2B5EF4-FFF2-40B4-BE49-F238E27FC236}">
                <a16:creationId xmlns:a16="http://schemas.microsoft.com/office/drawing/2014/main" id="{BB8A6B40-9061-150B-9587-CD47E26D1198}"/>
              </a:ext>
            </a:extLst>
          </p:cNvPr>
          <p:cNvSpPr txBox="1">
            <a:spLocks noChangeArrowheads="1"/>
          </p:cNvSpPr>
          <p:nvPr/>
        </p:nvSpPr>
        <p:spPr bwMode="auto">
          <a:xfrm>
            <a:off x="13410129" y="32639431"/>
            <a:ext cx="15694424" cy="4382214"/>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4870" tIns="14870" rIns="14870" bIns="14870" numCol="1" anchor="t" anchorCtr="0" compatLnSpc="1">
            <a:prstTxWarp prst="textNoShape">
              <a:avLst/>
            </a:prstTxWarp>
          </a:bodyPr>
          <a:lstStyle/>
          <a:p>
            <a:pPr algn="just" defTabSz="371736" eaLnBrk="0" fontAlgn="base" hangingPunct="0">
              <a:lnSpc>
                <a:spcPct val="120000"/>
              </a:lnSpc>
              <a:spcBef>
                <a:spcPct val="0"/>
              </a:spcBef>
              <a:spcAft>
                <a:spcPct val="0"/>
              </a:spcAft>
            </a:pPr>
            <a:r>
              <a:rPr lang="en-US" altLang="en-US" sz="3600" b="1" dirty="0">
                <a:solidFill>
                  <a:srgbClr val="242D4B"/>
                </a:solidFill>
                <a:latin typeface="+mj-lt"/>
                <a:ea typeface="IAS Ribbon Sans Bold" pitchFamily="2" charset="0"/>
              </a:rPr>
              <a:t>Conclusion</a:t>
            </a:r>
          </a:p>
          <a:p>
            <a:pPr defTabSz="371736" eaLnBrk="0" fontAlgn="base" hangingPunct="0">
              <a:lnSpc>
                <a:spcPct val="120000"/>
              </a:lnSpc>
              <a:spcBef>
                <a:spcPct val="0"/>
              </a:spcBef>
              <a:spcAft>
                <a:spcPct val="0"/>
              </a:spcAft>
            </a:pPr>
            <a:r>
              <a:rPr lang="en-US" altLang="en-US" sz="2800" dirty="0">
                <a:solidFill>
                  <a:srgbClr val="000000"/>
                </a:solidFill>
                <a:ea typeface="IAS Ribbon Sans Regular" pitchFamily="2" charset="0"/>
              </a:rPr>
              <a:t> Overall, recognizing age as a significant factor in PrEP adherence can inform healthcare providers and policymakers in designing targeted educational programs to improve adherence rates, particularly among younger MSM populations. However, to gain a deeper understanding of the survival outcomes for each client, additional data on clinical characteristics is necessary to further understanding of factors that might influence adherence and effectiveness, enabling more personalized and effective PrEP.</a:t>
            </a:r>
          </a:p>
          <a:p>
            <a:pPr defTabSz="371736" eaLnBrk="0" fontAlgn="base" hangingPunct="0">
              <a:lnSpc>
                <a:spcPct val="120000"/>
              </a:lnSpc>
              <a:spcBef>
                <a:spcPct val="0"/>
              </a:spcBef>
              <a:spcAft>
                <a:spcPct val="0"/>
              </a:spcAft>
            </a:pPr>
            <a:endParaRPr lang="en-US" altLang="en-US" sz="2800" dirty="0">
              <a:ea typeface="IAS Ribbon Sans Regular" pitchFamily="2" charset="0"/>
            </a:endParaRPr>
          </a:p>
        </p:txBody>
      </p:sp>
      <p:pic>
        <p:nvPicPr>
          <p:cNvPr id="11" name="Picture 10">
            <a:extLst>
              <a:ext uri="{FF2B5EF4-FFF2-40B4-BE49-F238E27FC236}">
                <a16:creationId xmlns:a16="http://schemas.microsoft.com/office/drawing/2014/main" id="{1665F61F-A9A3-08EE-3F12-31016069229E}"/>
              </a:ext>
            </a:extLst>
          </p:cNvPr>
          <p:cNvPicPr>
            <a:picLocks noChangeAspect="1"/>
          </p:cNvPicPr>
          <p:nvPr/>
        </p:nvPicPr>
        <p:blipFill>
          <a:blip r:embed="rId3"/>
          <a:stretch>
            <a:fillRect/>
          </a:stretch>
        </p:blipFill>
        <p:spPr>
          <a:xfrm>
            <a:off x="292043" y="27678045"/>
            <a:ext cx="12744799" cy="10212048"/>
          </a:xfrm>
          <a:prstGeom prst="rect">
            <a:avLst/>
          </a:prstGeom>
        </p:spPr>
      </p:pic>
      <p:pic>
        <p:nvPicPr>
          <p:cNvPr id="15" name="Picture 14">
            <a:extLst>
              <a:ext uri="{FF2B5EF4-FFF2-40B4-BE49-F238E27FC236}">
                <a16:creationId xmlns:a16="http://schemas.microsoft.com/office/drawing/2014/main" id="{D5D35DA9-2BA2-FFE5-E6A9-C2489F0D5995}"/>
              </a:ext>
            </a:extLst>
          </p:cNvPr>
          <p:cNvPicPr>
            <a:picLocks noChangeAspect="1"/>
          </p:cNvPicPr>
          <p:nvPr/>
        </p:nvPicPr>
        <p:blipFill>
          <a:blip r:embed="rId4"/>
          <a:stretch>
            <a:fillRect/>
          </a:stretch>
        </p:blipFill>
        <p:spPr>
          <a:xfrm>
            <a:off x="326297" y="17902158"/>
            <a:ext cx="14042580" cy="10402918"/>
          </a:xfrm>
          <a:prstGeom prst="rect">
            <a:avLst/>
          </a:prstGeom>
        </p:spPr>
      </p:pic>
      <p:pic>
        <p:nvPicPr>
          <p:cNvPr id="17" name="Picture 16">
            <a:extLst>
              <a:ext uri="{FF2B5EF4-FFF2-40B4-BE49-F238E27FC236}">
                <a16:creationId xmlns:a16="http://schemas.microsoft.com/office/drawing/2014/main" id="{360286C8-835E-44F1-9D94-F0C250551366}"/>
              </a:ext>
            </a:extLst>
          </p:cNvPr>
          <p:cNvPicPr>
            <a:picLocks noChangeAspect="1"/>
          </p:cNvPicPr>
          <p:nvPr/>
        </p:nvPicPr>
        <p:blipFill>
          <a:blip r:embed="rId5"/>
          <a:stretch>
            <a:fillRect/>
          </a:stretch>
        </p:blipFill>
        <p:spPr>
          <a:xfrm>
            <a:off x="12351042" y="24839168"/>
            <a:ext cx="16719258" cy="6931815"/>
          </a:xfrm>
          <a:prstGeom prst="rect">
            <a:avLst/>
          </a:prstGeom>
        </p:spPr>
      </p:pic>
      <p:sp>
        <p:nvSpPr>
          <p:cNvPr id="27" name="Text Box 4">
            <a:extLst>
              <a:ext uri="{FF2B5EF4-FFF2-40B4-BE49-F238E27FC236}">
                <a16:creationId xmlns:a16="http://schemas.microsoft.com/office/drawing/2014/main" id="{5F433A92-A25A-5922-74A4-7CBADBD73203}"/>
              </a:ext>
            </a:extLst>
          </p:cNvPr>
          <p:cNvSpPr txBox="1">
            <a:spLocks noChangeArrowheads="1"/>
          </p:cNvSpPr>
          <p:nvPr/>
        </p:nvSpPr>
        <p:spPr bwMode="auto">
          <a:xfrm>
            <a:off x="13036842" y="17907353"/>
            <a:ext cx="16033458" cy="6931815"/>
          </a:xfrm>
          <a:prstGeom prst="rect">
            <a:avLst/>
          </a:prstGeom>
          <a:noFill/>
          <a:ln>
            <a:noFill/>
          </a:ln>
          <a:effectLst/>
          <a:extLst>
            <a:ext uri="{909E8E84-426E-40DD-AFC4-6F175D3DCCD1}">
              <a14:hiddenFill xmlns:a14="http://schemas.microsoft.com/office/drawing/2010/main">
                <a:solidFill>
                  <a:srgbClr val="F57B6B"/>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14870" tIns="14870" rIns="14870" bIns="14870" numCol="1" anchor="t" anchorCtr="0" compatLnSpc="1">
            <a:prstTxWarp prst="textNoShape">
              <a:avLst/>
            </a:prstTxWarp>
          </a:bodyPr>
          <a:lstStyle/>
          <a:p>
            <a:pPr algn="just" defTabSz="371736" eaLnBrk="0" fontAlgn="base" hangingPunct="0">
              <a:lnSpc>
                <a:spcPct val="120000"/>
              </a:lnSpc>
              <a:spcBef>
                <a:spcPct val="0"/>
              </a:spcBef>
              <a:spcAft>
                <a:spcPct val="0"/>
              </a:spcAft>
            </a:pPr>
            <a:r>
              <a:rPr lang="en-US" altLang="en-US" sz="3600" b="1" dirty="0">
                <a:solidFill>
                  <a:srgbClr val="242D4B"/>
                </a:solidFill>
                <a:latin typeface="+mj-lt"/>
                <a:ea typeface="IAS Ribbon Sans Bold" pitchFamily="2" charset="0"/>
              </a:rPr>
              <a:t>Results </a:t>
            </a:r>
          </a:p>
          <a:p>
            <a:pPr defTabSz="371736" eaLnBrk="0" fontAlgn="base" hangingPunct="0">
              <a:lnSpc>
                <a:spcPct val="120000"/>
              </a:lnSpc>
              <a:spcBef>
                <a:spcPct val="0"/>
              </a:spcBef>
              <a:spcAft>
                <a:spcPct val="0"/>
              </a:spcAft>
            </a:pPr>
            <a:endParaRPr lang="en-US" altLang="en-US" sz="2800" dirty="0">
              <a:solidFill>
                <a:srgbClr val="000000"/>
              </a:solidFill>
            </a:endParaRPr>
          </a:p>
          <a:p>
            <a:pPr marL="457200" indent="-457200" defTabSz="371736" eaLnBrk="0" fontAlgn="base" hangingPunct="0">
              <a:lnSpc>
                <a:spcPct val="120000"/>
              </a:lnSpc>
              <a:spcBef>
                <a:spcPct val="0"/>
              </a:spcBef>
              <a:spcAft>
                <a:spcPct val="0"/>
              </a:spcAft>
              <a:buFont typeface="Arial" panose="020B0604020202020204" pitchFamily="34" charset="0"/>
              <a:buChar char="•"/>
            </a:pPr>
            <a:r>
              <a:rPr lang="en-US" altLang="en-US" sz="2800" dirty="0">
                <a:solidFill>
                  <a:srgbClr val="000000"/>
                </a:solidFill>
              </a:rPr>
              <a:t>The mean estimated survival time for MSM clients using PrEP is 121 days, indicating that, on average, individuals adhere to the medication for just over four months. This finding, with a 95% confidence interval of [112; 129], underscores the importance of sustained PrEP usage for effective HIV prevention (Table 1).</a:t>
            </a:r>
          </a:p>
          <a:p>
            <a:pPr marL="457200" indent="-457200" defTabSz="371736" eaLnBrk="0" fontAlgn="base" hangingPunct="0">
              <a:lnSpc>
                <a:spcPct val="120000"/>
              </a:lnSpc>
              <a:spcBef>
                <a:spcPct val="0"/>
              </a:spcBef>
              <a:spcAft>
                <a:spcPct val="0"/>
              </a:spcAft>
              <a:buFont typeface="Arial" panose="020B0604020202020204" pitchFamily="34" charset="0"/>
              <a:buChar char="•"/>
            </a:pPr>
            <a:r>
              <a:rPr lang="en-US" altLang="en-US" sz="2800" dirty="0">
                <a:solidFill>
                  <a:srgbClr val="000000"/>
                </a:solidFill>
              </a:rPr>
              <a:t>The study revealed that the presence of sexually transmitted infections (STIs) did not significantly impact estimated survival times for MSM clients on PrEP. (Figure 2). </a:t>
            </a:r>
          </a:p>
          <a:p>
            <a:pPr marL="457200" indent="-457200" defTabSz="371736" eaLnBrk="0" fontAlgn="base" hangingPunct="0">
              <a:lnSpc>
                <a:spcPct val="120000"/>
              </a:lnSpc>
              <a:spcBef>
                <a:spcPct val="0"/>
              </a:spcBef>
              <a:spcAft>
                <a:spcPct val="0"/>
              </a:spcAft>
              <a:buFont typeface="Arial" panose="020B0604020202020204" pitchFamily="34" charset="0"/>
              <a:buChar char="•"/>
            </a:pPr>
            <a:r>
              <a:rPr lang="en-US" altLang="en-US" sz="2800" dirty="0">
                <a:solidFill>
                  <a:srgbClr val="000000"/>
                </a:solidFill>
              </a:rPr>
              <a:t>Age was identified as a significant factor influencing survival time, with clients aged 40-44 exhibiting the longest mean survival time of 154 days, while those aged 15-19 had a much shorter mean survival time of only 78 days. </a:t>
            </a:r>
            <a:endParaRPr lang="en-US" altLang="en-US" sz="2000" dirty="0">
              <a:solidFill>
                <a:srgbClr val="000000"/>
              </a:solidFill>
              <a:ea typeface="IAS Ribbon Sans Regular" pitchFamily="2" charset="0"/>
            </a:endParaRPr>
          </a:p>
        </p:txBody>
      </p:sp>
    </p:spTree>
    <p:extLst>
      <p:ext uri="{BB962C8B-B14F-4D97-AF65-F5344CB8AC3E}">
        <p14:creationId xmlns:p14="http://schemas.microsoft.com/office/powerpoint/2010/main" val="1125118062"/>
      </p:ext>
    </p:extLst>
  </p:cSld>
  <p:clrMapOvr>
    <a:masterClrMapping/>
  </p:clrMapOvr>
</p:sld>
</file>

<file path=ppt/theme/theme1.xml><?xml version="1.0" encoding="utf-8"?>
<a:theme xmlns:a="http://schemas.openxmlformats.org/drawingml/2006/main" name="AIDS2022">
  <a:themeElements>
    <a:clrScheme name="Custom 1">
      <a:dk1>
        <a:srgbClr val="000000"/>
      </a:dk1>
      <a:lt1>
        <a:srgbClr val="FFFFFF"/>
      </a:lt1>
      <a:dk2>
        <a:srgbClr val="2D90CF"/>
      </a:dk2>
      <a:lt2>
        <a:srgbClr val="FFFFFF"/>
      </a:lt2>
      <a:accent1>
        <a:srgbClr val="2D90CF"/>
      </a:accent1>
      <a:accent2>
        <a:srgbClr val="FAB408"/>
      </a:accent2>
      <a:accent3>
        <a:srgbClr val="8A3FFC"/>
      </a:accent3>
      <a:accent4>
        <a:srgbClr val="E0001B"/>
      </a:accent4>
      <a:accent5>
        <a:srgbClr val="FF8D00"/>
      </a:accent5>
      <a:accent6>
        <a:srgbClr val="08BDBA"/>
      </a:accent6>
      <a:hlink>
        <a:srgbClr val="E0001B"/>
      </a:hlink>
      <a:folHlink>
        <a:srgbClr val="E0001B"/>
      </a:folHlink>
    </a:clrScheme>
    <a:fontScheme name="AIDS 2022 Verdana">
      <a:maj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Verdana"/>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48ABFF7-BB02-4BE5-934D-C9A4D05960CA}" vid="{F1FEF3D7-A162-4661-BA9B-742884028AB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ECED18BFD6BA4EB6CBA0011BA3651C" ma:contentTypeVersion="" ma:contentTypeDescription="Create a new document." ma:contentTypeScope="" ma:versionID="122084849d0f74838a1e5357439933c9">
  <xsd:schema xmlns:xsd="http://www.w3.org/2001/XMLSchema" xmlns:xs="http://www.w3.org/2001/XMLSchema" xmlns:p="http://schemas.microsoft.com/office/2006/metadata/properties" xmlns:ns2="94D6F257-2695-45CB-89EE-4BCBCB02E3AE" xmlns:ns3="250929fa-9806-4449-af20-7947085fa170" xmlns:ns4="94d6f257-2695-45cb-89ee-4bcbcb02e3ae" targetNamespace="http://schemas.microsoft.com/office/2006/metadata/properties" ma:root="true" ma:fieldsID="84ea5de4f41f9e96f9f1933d814511d2" ns2:_="" ns3:_="" ns4:_="">
    <xsd:import namespace="94D6F257-2695-45CB-89EE-4BCBCB02E3AE"/>
    <xsd:import namespace="250929fa-9806-4449-af20-7947085fa170"/>
    <xsd:import namespace="94d6f257-2695-45cb-89ee-4bcbcb02e3a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4:MediaServiceObjectDetectorVersions" minOccurs="0"/>
                <xsd:element ref="ns4:MediaLengthInSeconds" minOccurs="0"/>
                <xsd:element ref="ns4:lcf76f155ced4ddcb4097134ff3c332f" minOccurs="0"/>
                <xsd:element ref="ns3:TaxCatchAll"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D6F257-2695-45CB-89EE-4BCBCB02E3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0929fa-9806-4449-af20-7947085fa17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TaxCatchAll" ma:index="22" nillable="true" ma:displayName="Taxonomy Catch All Column" ma:hidden="true" ma:list="{d8963c6f-ee03-4b2a-8221-928f9d265193}" ma:internalName="TaxCatchAll" ma:showField="CatchAllData" ma:web="250929fa-9806-4449-af20-7947085fa17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4d6f257-2695-45cb-89ee-4bcbcb02e3ae" elementFormDefault="qualified">
    <xsd:import namespace="http://schemas.microsoft.com/office/2006/documentManagement/types"/>
    <xsd:import namespace="http://schemas.microsoft.com/office/infopath/2007/PartnerControls"/>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50929fa-9806-4449-af20-7947085fa170" xsi:nil="true"/>
    <lcf76f155ced4ddcb4097134ff3c332f xmlns="94d6f257-2695-45cb-89ee-4bcbcb02e3a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0BFBE57-1A48-47FF-8F4D-6F538AF454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D6F257-2695-45CB-89EE-4BCBCB02E3AE"/>
    <ds:schemaRef ds:uri="250929fa-9806-4449-af20-7947085fa170"/>
    <ds:schemaRef ds:uri="94d6f257-2695-45cb-89ee-4bcbcb02e3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FE166E1-0D67-4765-A799-0B5EA73CC50B}">
  <ds:schemaRefs>
    <ds:schemaRef ds:uri="http://schemas.microsoft.com/sharepoint/v3/contenttype/forms"/>
  </ds:schemaRefs>
</ds:datastoreItem>
</file>

<file path=customXml/itemProps3.xml><?xml version="1.0" encoding="utf-8"?>
<ds:datastoreItem xmlns:ds="http://schemas.openxmlformats.org/officeDocument/2006/customXml" ds:itemID="{1F1D12BB-4AF4-4E80-9852-C3A6CFD1CA41}">
  <ds:schemaRefs>
    <ds:schemaRef ds:uri="3d620d29-0ac5-4f00-a70c-a4e0f2fe31b4"/>
    <ds:schemaRef ds:uri="http://purl.org/dc/elements/1.1/"/>
    <ds:schemaRef ds:uri="http://schemas.microsoft.com/office/2006/metadata/properties"/>
    <ds:schemaRef ds:uri="059a05e1-4619-4bda-9723-d6dbb86030e5"/>
    <ds:schemaRef ds:uri="http://purl.org/dc/terms/"/>
    <ds:schemaRef ds:uri="http://schemas.openxmlformats.org/package/2006/metadata/core-properties"/>
    <ds:schemaRef ds:uri="http://schemas.microsoft.com/office/2006/documentManagement/types"/>
    <ds:schemaRef ds:uri="250929fa-9806-4449-af20-7947085fa170"/>
    <ds:schemaRef ds:uri="http://schemas.microsoft.com/office/infopath/2007/PartnerControls"/>
    <ds:schemaRef ds:uri="http://www.w3.org/XML/1998/namespace"/>
    <ds:schemaRef ds:uri="http://purl.org/dc/dcmitype/"/>
    <ds:schemaRef ds:uri="94d6f257-2695-45cb-89ee-4bcbcb02e3ae"/>
  </ds:schemaRefs>
</ds:datastoreItem>
</file>

<file path=docProps/app.xml><?xml version="1.0" encoding="utf-8"?>
<Properties xmlns="http://schemas.openxmlformats.org/officeDocument/2006/extended-properties" xmlns:vt="http://schemas.openxmlformats.org/officeDocument/2006/docPropsVTypes">
  <Template>HIVR4P-2024_Poster_template</Template>
  <TotalTime>170</TotalTime>
  <Words>564</Words>
  <Application>Microsoft Office PowerPoint</Application>
  <PresentationFormat>Custom</PresentationFormat>
  <Paragraphs>17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IAS Ribbon Sans Regular</vt:lpstr>
      <vt:lpstr>Verdana</vt:lpstr>
      <vt:lpstr>AIDS2022</vt:lpstr>
      <vt:lpstr>Estimating PrEP usage amongst MSM using probabilistic techniques – (Kaplan Meier Method),  a retrospective cohort analysis 2022-2023, Harare, Zimbabwe.  Authors: Casper Hera1, Precious Moyo1, Charlton Muchemwa1, Shamiso Nyakuwa1, Joseph Murungu1, Imelda Mahaka1  1Pangaea Zimbabwe Harare, Zimbabwe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Casper Hera</dc:creator>
  <cp:lastModifiedBy>Casper Hera</cp:lastModifiedBy>
  <cp:revision>9</cp:revision>
  <dcterms:created xsi:type="dcterms:W3CDTF">2024-08-26T08:52:32Z</dcterms:created>
  <dcterms:modified xsi:type="dcterms:W3CDTF">2024-10-03T21:57:04Z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0x0101004BECED18BFD6BA4EB6CBA0011BA3651C</vt:lpwstr>
  </property>
</Properties>
</file>