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30175200" cy="40233600"/>
  <p:notesSz cx="6858000" cy="9144000"/>
  <p:custDataLst>
    <p:tags r:id="rId4"/>
  </p:custDataLst>
  <p:defaultTextStyle>
    <a:defPPr>
      <a:defRPr lang="en-US"/>
    </a:defPPr>
    <a:lvl1pPr marL="0" algn="l" defTabSz="3379622" rtl="0" eaLnBrk="1" latinLnBrk="0" hangingPunct="1">
      <a:defRPr sz="6653" kern="1200">
        <a:solidFill>
          <a:schemeClr val="tx1"/>
        </a:solidFill>
        <a:latin typeface="+mn-lt"/>
        <a:ea typeface="+mn-ea"/>
        <a:cs typeface="+mn-cs"/>
      </a:defRPr>
    </a:lvl1pPr>
    <a:lvl2pPr marL="1689811" algn="l" defTabSz="3379622" rtl="0" eaLnBrk="1" latinLnBrk="0" hangingPunct="1">
      <a:defRPr sz="6653" kern="1200">
        <a:solidFill>
          <a:schemeClr val="tx1"/>
        </a:solidFill>
        <a:latin typeface="+mn-lt"/>
        <a:ea typeface="+mn-ea"/>
        <a:cs typeface="+mn-cs"/>
      </a:defRPr>
    </a:lvl2pPr>
    <a:lvl3pPr marL="3379622" algn="l" defTabSz="3379622" rtl="0" eaLnBrk="1" latinLnBrk="0" hangingPunct="1">
      <a:defRPr sz="6653" kern="1200">
        <a:solidFill>
          <a:schemeClr val="tx1"/>
        </a:solidFill>
        <a:latin typeface="+mn-lt"/>
        <a:ea typeface="+mn-ea"/>
        <a:cs typeface="+mn-cs"/>
      </a:defRPr>
    </a:lvl3pPr>
    <a:lvl4pPr marL="5069434" algn="l" defTabSz="3379622" rtl="0" eaLnBrk="1" latinLnBrk="0" hangingPunct="1">
      <a:defRPr sz="6653" kern="1200">
        <a:solidFill>
          <a:schemeClr val="tx1"/>
        </a:solidFill>
        <a:latin typeface="+mn-lt"/>
        <a:ea typeface="+mn-ea"/>
        <a:cs typeface="+mn-cs"/>
      </a:defRPr>
    </a:lvl4pPr>
    <a:lvl5pPr marL="6759245" algn="l" defTabSz="3379622" rtl="0" eaLnBrk="1" latinLnBrk="0" hangingPunct="1">
      <a:defRPr sz="6653" kern="1200">
        <a:solidFill>
          <a:schemeClr val="tx1"/>
        </a:solidFill>
        <a:latin typeface="+mn-lt"/>
        <a:ea typeface="+mn-ea"/>
        <a:cs typeface="+mn-cs"/>
      </a:defRPr>
    </a:lvl5pPr>
    <a:lvl6pPr marL="8449056" algn="l" defTabSz="3379622" rtl="0" eaLnBrk="1" latinLnBrk="0" hangingPunct="1">
      <a:defRPr sz="6653" kern="1200">
        <a:solidFill>
          <a:schemeClr val="tx1"/>
        </a:solidFill>
        <a:latin typeface="+mn-lt"/>
        <a:ea typeface="+mn-ea"/>
        <a:cs typeface="+mn-cs"/>
      </a:defRPr>
    </a:lvl6pPr>
    <a:lvl7pPr marL="10138867" algn="l" defTabSz="3379622" rtl="0" eaLnBrk="1" latinLnBrk="0" hangingPunct="1">
      <a:defRPr sz="6653" kern="1200">
        <a:solidFill>
          <a:schemeClr val="tx1"/>
        </a:solidFill>
        <a:latin typeface="+mn-lt"/>
        <a:ea typeface="+mn-ea"/>
        <a:cs typeface="+mn-cs"/>
      </a:defRPr>
    </a:lvl7pPr>
    <a:lvl8pPr marL="11828678" algn="l" defTabSz="3379622" rtl="0" eaLnBrk="1" latinLnBrk="0" hangingPunct="1">
      <a:defRPr sz="6653" kern="1200">
        <a:solidFill>
          <a:schemeClr val="tx1"/>
        </a:solidFill>
        <a:latin typeface="+mn-lt"/>
        <a:ea typeface="+mn-ea"/>
        <a:cs typeface="+mn-cs"/>
      </a:defRPr>
    </a:lvl8pPr>
    <a:lvl9pPr marL="13518490" algn="l" defTabSz="3379622" rtl="0" eaLnBrk="1" latinLnBrk="0" hangingPunct="1">
      <a:defRPr sz="665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94"/>
  </p:normalViewPr>
  <p:slideViewPr>
    <p:cSldViewPr snapToGrid="0" snapToObjects="1">
      <p:cViewPr>
        <p:scale>
          <a:sx n="30" d="100"/>
          <a:sy n="30" d="100"/>
        </p:scale>
        <p:origin x="2616" y="-27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1E4E09-75A0-8146-BBCC-A6AF29AF5EB3}" type="datetimeFigureOut">
              <a:rPr lang="en-US" smtClean="0"/>
              <a:t>5/29/2024</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34159-E405-B547-A2FD-BF030779D31F}" type="slidenum">
              <a:rPr lang="en-US" smtClean="0"/>
              <a:t>‹#›</a:t>
            </a:fld>
            <a:endParaRPr lang="en-US"/>
          </a:p>
        </p:txBody>
      </p:sp>
    </p:spTree>
    <p:extLst>
      <p:ext uri="{BB962C8B-B14F-4D97-AF65-F5344CB8AC3E}">
        <p14:creationId xmlns:p14="http://schemas.microsoft.com/office/powerpoint/2010/main" val="1205754358"/>
      </p:ext>
    </p:extLst>
  </p:cSld>
  <p:clrMap bg1="lt1" tx1="dk1" bg2="lt2" tx2="dk2" accent1="accent1" accent2="accent2" accent3="accent3" accent4="accent4" accent5="accent5" accent6="accent6" hlink="hlink" folHlink="folHlink"/>
  <p:notesStyle>
    <a:lvl1pPr marL="0" algn="l" defTabSz="3379622" rtl="0" eaLnBrk="1" latinLnBrk="0" hangingPunct="1">
      <a:defRPr sz="4435" kern="1200">
        <a:solidFill>
          <a:schemeClr val="tx1"/>
        </a:solidFill>
        <a:latin typeface="+mn-lt"/>
        <a:ea typeface="+mn-ea"/>
        <a:cs typeface="+mn-cs"/>
      </a:defRPr>
    </a:lvl1pPr>
    <a:lvl2pPr marL="1689811" algn="l" defTabSz="3379622" rtl="0" eaLnBrk="1" latinLnBrk="0" hangingPunct="1">
      <a:defRPr sz="4435" kern="1200">
        <a:solidFill>
          <a:schemeClr val="tx1"/>
        </a:solidFill>
        <a:latin typeface="+mn-lt"/>
        <a:ea typeface="+mn-ea"/>
        <a:cs typeface="+mn-cs"/>
      </a:defRPr>
    </a:lvl2pPr>
    <a:lvl3pPr marL="3379622" algn="l" defTabSz="3379622" rtl="0" eaLnBrk="1" latinLnBrk="0" hangingPunct="1">
      <a:defRPr sz="4435" kern="1200">
        <a:solidFill>
          <a:schemeClr val="tx1"/>
        </a:solidFill>
        <a:latin typeface="+mn-lt"/>
        <a:ea typeface="+mn-ea"/>
        <a:cs typeface="+mn-cs"/>
      </a:defRPr>
    </a:lvl3pPr>
    <a:lvl4pPr marL="5069434" algn="l" defTabSz="3379622" rtl="0" eaLnBrk="1" latinLnBrk="0" hangingPunct="1">
      <a:defRPr sz="4435" kern="1200">
        <a:solidFill>
          <a:schemeClr val="tx1"/>
        </a:solidFill>
        <a:latin typeface="+mn-lt"/>
        <a:ea typeface="+mn-ea"/>
        <a:cs typeface="+mn-cs"/>
      </a:defRPr>
    </a:lvl4pPr>
    <a:lvl5pPr marL="6759245" algn="l" defTabSz="3379622" rtl="0" eaLnBrk="1" latinLnBrk="0" hangingPunct="1">
      <a:defRPr sz="4435" kern="1200">
        <a:solidFill>
          <a:schemeClr val="tx1"/>
        </a:solidFill>
        <a:latin typeface="+mn-lt"/>
        <a:ea typeface="+mn-ea"/>
        <a:cs typeface="+mn-cs"/>
      </a:defRPr>
    </a:lvl5pPr>
    <a:lvl6pPr marL="8449056" algn="l" defTabSz="3379622" rtl="0" eaLnBrk="1" latinLnBrk="0" hangingPunct="1">
      <a:defRPr sz="4435" kern="1200">
        <a:solidFill>
          <a:schemeClr val="tx1"/>
        </a:solidFill>
        <a:latin typeface="+mn-lt"/>
        <a:ea typeface="+mn-ea"/>
        <a:cs typeface="+mn-cs"/>
      </a:defRPr>
    </a:lvl6pPr>
    <a:lvl7pPr marL="10138867" algn="l" defTabSz="3379622" rtl="0" eaLnBrk="1" latinLnBrk="0" hangingPunct="1">
      <a:defRPr sz="4435" kern="1200">
        <a:solidFill>
          <a:schemeClr val="tx1"/>
        </a:solidFill>
        <a:latin typeface="+mn-lt"/>
        <a:ea typeface="+mn-ea"/>
        <a:cs typeface="+mn-cs"/>
      </a:defRPr>
    </a:lvl7pPr>
    <a:lvl8pPr marL="11828678" algn="l" defTabSz="3379622" rtl="0" eaLnBrk="1" latinLnBrk="0" hangingPunct="1">
      <a:defRPr sz="4435" kern="1200">
        <a:solidFill>
          <a:schemeClr val="tx1"/>
        </a:solidFill>
        <a:latin typeface="+mn-lt"/>
        <a:ea typeface="+mn-ea"/>
        <a:cs typeface="+mn-cs"/>
      </a:defRPr>
    </a:lvl8pPr>
    <a:lvl9pPr marL="13518490" algn="l" defTabSz="3379622" rtl="0" eaLnBrk="1" latinLnBrk="0" hangingPunct="1">
      <a:defRPr sz="44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C34159-E405-B547-A2FD-BF030779D31F}" type="slidenum">
              <a:rPr lang="en-US" smtClean="0"/>
              <a:t>1</a:t>
            </a:fld>
            <a:endParaRPr lang="en-US"/>
          </a:p>
        </p:txBody>
      </p:sp>
    </p:spTree>
    <p:extLst>
      <p:ext uri="{BB962C8B-B14F-4D97-AF65-F5344CB8AC3E}">
        <p14:creationId xmlns:p14="http://schemas.microsoft.com/office/powerpoint/2010/main" val="294875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3140" y="6584530"/>
            <a:ext cx="25648920" cy="14007253"/>
          </a:xfrm>
        </p:spPr>
        <p:txBody>
          <a:bodyPr anchor="b"/>
          <a:lstStyle>
            <a:lvl1pPr algn="ctr">
              <a:defRPr sz="19800"/>
            </a:lvl1pPr>
          </a:lstStyle>
          <a:p>
            <a:r>
              <a:rPr lang="en-US"/>
              <a:t>Click to edit Master title style</a:t>
            </a:r>
            <a:endParaRPr lang="en-US" dirty="0"/>
          </a:p>
        </p:txBody>
      </p:sp>
      <p:sp>
        <p:nvSpPr>
          <p:cNvPr id="3" name="Subtitle 2"/>
          <p:cNvSpPr>
            <a:spLocks noGrp="1"/>
          </p:cNvSpPr>
          <p:nvPr>
            <p:ph type="subTitle" idx="1"/>
          </p:nvPr>
        </p:nvSpPr>
        <p:spPr>
          <a:xfrm>
            <a:off x="3771900" y="21131956"/>
            <a:ext cx="22631400" cy="9713804"/>
          </a:xfrm>
        </p:spPr>
        <p:txBody>
          <a:bodyPr/>
          <a:lstStyle>
            <a:lvl1pPr marL="0" indent="0" algn="ctr">
              <a:buNone/>
              <a:defRPr sz="7920"/>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731005-17A6-F748-A764-34DAE774BE22}"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4079940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31005-17A6-F748-A764-34DAE774BE22}"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2640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58830" y="10030472"/>
            <a:ext cx="26026110" cy="16736057"/>
          </a:xfrm>
        </p:spPr>
        <p:txBody>
          <a:bodyPr anchor="b"/>
          <a:lstStyle>
            <a:lvl1pPr>
              <a:defRPr sz="19800"/>
            </a:lvl1pPr>
          </a:lstStyle>
          <a:p>
            <a:r>
              <a:rPr lang="en-US"/>
              <a:t>Click to edit Master title style</a:t>
            </a:r>
            <a:endParaRPr lang="en-US" dirty="0"/>
          </a:p>
        </p:txBody>
      </p:sp>
      <p:sp>
        <p:nvSpPr>
          <p:cNvPr id="3" name="Text Placeholder 2"/>
          <p:cNvSpPr>
            <a:spLocks noGrp="1"/>
          </p:cNvSpPr>
          <p:nvPr>
            <p:ph type="body" idx="1"/>
          </p:nvPr>
        </p:nvSpPr>
        <p:spPr>
          <a:xfrm>
            <a:off x="2058830" y="26924858"/>
            <a:ext cx="26026110" cy="8801097"/>
          </a:xfrm>
        </p:spPr>
        <p:txBody>
          <a:bodyPr/>
          <a:lstStyle>
            <a:lvl1pPr marL="0" indent="0">
              <a:buNone/>
              <a:defRPr sz="7920">
                <a:solidFill>
                  <a:schemeClr val="tx1"/>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731005-17A6-F748-A764-34DAE774BE22}"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5631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4545" y="10710333"/>
            <a:ext cx="1282446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276195" y="10710333"/>
            <a:ext cx="1282446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731005-17A6-F748-A764-34DAE774BE22}"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82603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78475" y="2142076"/>
            <a:ext cx="26026110" cy="7776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78479" y="9862823"/>
            <a:ext cx="12765522"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4" name="Content Placeholder 3"/>
          <p:cNvSpPr>
            <a:spLocks noGrp="1"/>
          </p:cNvSpPr>
          <p:nvPr>
            <p:ph sz="half" idx="2"/>
          </p:nvPr>
        </p:nvSpPr>
        <p:spPr>
          <a:xfrm>
            <a:off x="2078479" y="14696440"/>
            <a:ext cx="12765522"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276197" y="9862823"/>
            <a:ext cx="12828390"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6" name="Content Placeholder 5"/>
          <p:cNvSpPr>
            <a:spLocks noGrp="1"/>
          </p:cNvSpPr>
          <p:nvPr>
            <p:ph sz="quarter" idx="4"/>
          </p:nvPr>
        </p:nvSpPr>
        <p:spPr>
          <a:xfrm>
            <a:off x="15276197" y="14696440"/>
            <a:ext cx="12828390"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731005-17A6-F748-A764-34DAE774BE22}" type="datetimeFigureOut">
              <a:rPr lang="en-US" smtClean="0"/>
              <a:t>5/29/2024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25971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731005-17A6-F748-A764-34DAE774BE22}" type="datetimeFigureOut">
              <a:rPr lang="en-US" smtClean="0"/>
              <a:t>5/29/2024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5533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31005-17A6-F748-A764-34DAE774BE22}" type="datetimeFigureOut">
              <a:rPr lang="en-US" smtClean="0"/>
              <a:t>5/29/2024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4068747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682240"/>
            <a:ext cx="9732287" cy="9387840"/>
          </a:xfrm>
        </p:spPr>
        <p:txBody>
          <a:bodyPr anchor="b"/>
          <a:lstStyle>
            <a:lvl1pPr>
              <a:defRPr sz="10560"/>
            </a:lvl1pPr>
          </a:lstStyle>
          <a:p>
            <a:r>
              <a:rPr lang="en-US"/>
              <a:t>Click to edit Master title style</a:t>
            </a:r>
            <a:endParaRPr lang="en-US" dirty="0"/>
          </a:p>
        </p:txBody>
      </p:sp>
      <p:sp>
        <p:nvSpPr>
          <p:cNvPr id="3" name="Content Placeholder 2"/>
          <p:cNvSpPr>
            <a:spLocks noGrp="1"/>
          </p:cNvSpPr>
          <p:nvPr>
            <p:ph idx="1"/>
          </p:nvPr>
        </p:nvSpPr>
        <p:spPr>
          <a:xfrm>
            <a:off x="12828390" y="5792902"/>
            <a:ext cx="15276195" cy="28591933"/>
          </a:xfrm>
        </p:spPr>
        <p:txBody>
          <a:bodyPr/>
          <a:lstStyle>
            <a:lvl1pPr>
              <a:defRPr sz="10560"/>
            </a:lvl1pPr>
            <a:lvl2pPr>
              <a:defRPr sz="9240"/>
            </a:lvl2pPr>
            <a:lvl3pPr>
              <a:defRPr sz="7920"/>
            </a:lvl3pPr>
            <a:lvl4pPr>
              <a:defRPr sz="6600"/>
            </a:lvl4pPr>
            <a:lvl5pPr>
              <a:defRPr sz="6600"/>
            </a:lvl5pPr>
            <a:lvl6pPr>
              <a:defRPr sz="6600"/>
            </a:lvl6pPr>
            <a:lvl7pPr>
              <a:defRPr sz="6600"/>
            </a:lvl7pPr>
            <a:lvl8pPr>
              <a:defRPr sz="6600"/>
            </a:lvl8pPr>
            <a:lvl9pPr>
              <a:defRPr sz="6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78476" y="12070080"/>
            <a:ext cx="9732287"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p:cNvSpPr>
            <a:spLocks noGrp="1"/>
          </p:cNvSpPr>
          <p:nvPr>
            <p:ph type="dt" sz="half" idx="10"/>
          </p:nvPr>
        </p:nvSpPr>
        <p:spPr/>
        <p:txBody>
          <a:bodyPr/>
          <a:lstStyle/>
          <a:p>
            <a:fld id="{A8731005-17A6-F748-A764-34DAE774BE22}"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1665990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78476" y="2682240"/>
            <a:ext cx="9732287" cy="9387840"/>
          </a:xfrm>
        </p:spPr>
        <p:txBody>
          <a:bodyPr anchor="b"/>
          <a:lstStyle>
            <a:lvl1pPr>
              <a:defRPr sz="10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28390" y="5792902"/>
            <a:ext cx="15276195" cy="28591933"/>
          </a:xfrm>
        </p:spPr>
        <p:txBody>
          <a:bodyPr anchor="t"/>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r>
              <a:rPr lang="en-US"/>
              <a:t>Click icon to add picture</a:t>
            </a:r>
            <a:endParaRPr lang="en-US" dirty="0"/>
          </a:p>
        </p:txBody>
      </p:sp>
      <p:sp>
        <p:nvSpPr>
          <p:cNvPr id="4" name="Text Placeholder 3"/>
          <p:cNvSpPr>
            <a:spLocks noGrp="1"/>
          </p:cNvSpPr>
          <p:nvPr>
            <p:ph type="body" sz="half" idx="2"/>
          </p:nvPr>
        </p:nvSpPr>
        <p:spPr>
          <a:xfrm>
            <a:off x="2078476" y="12070080"/>
            <a:ext cx="9732287"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p:cNvSpPr>
            <a:spLocks noGrp="1"/>
          </p:cNvSpPr>
          <p:nvPr>
            <p:ph type="dt" sz="half" idx="10"/>
          </p:nvPr>
        </p:nvSpPr>
        <p:spPr/>
        <p:txBody>
          <a:bodyPr/>
          <a:lstStyle/>
          <a:p>
            <a:fld id="{A8731005-17A6-F748-A764-34DAE774BE22}" type="datetimeFigureOut">
              <a:rPr lang="en-US" smtClean="0"/>
              <a:t>5/29/2024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371184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31005-17A6-F748-A764-34DAE774BE22}"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1219254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594129" y="2142067"/>
            <a:ext cx="6506528" cy="340961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4546" y="2142067"/>
            <a:ext cx="19142393" cy="340961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731005-17A6-F748-A764-34DAE774BE22}" type="datetimeFigureOut">
              <a:rPr lang="en-US" smtClean="0"/>
              <a:t>5/29/2024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EC14-0034-4C4B-94D7-9BE4FE6C8AD8}" type="slidenum">
              <a:rPr lang="en-US" smtClean="0"/>
              <a:t>‹#›</a:t>
            </a:fld>
            <a:endParaRPr lang="en-US"/>
          </a:p>
        </p:txBody>
      </p:sp>
    </p:spTree>
    <p:extLst>
      <p:ext uri="{BB962C8B-B14F-4D97-AF65-F5344CB8AC3E}">
        <p14:creationId xmlns:p14="http://schemas.microsoft.com/office/powerpoint/2010/main" val="589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4545" y="2142076"/>
            <a:ext cx="26026110" cy="7776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4545" y="10710333"/>
            <a:ext cx="26026110" cy="255278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4545" y="37290595"/>
            <a:ext cx="6789420" cy="2142067"/>
          </a:xfrm>
          <a:prstGeom prst="rect">
            <a:avLst/>
          </a:prstGeom>
        </p:spPr>
        <p:txBody>
          <a:bodyPr vert="horz" lIns="91440" tIns="45720" rIns="91440" bIns="45720" rtlCol="0" anchor="ctr"/>
          <a:lstStyle>
            <a:lvl1pPr algn="l">
              <a:defRPr sz="3960">
                <a:solidFill>
                  <a:schemeClr val="tx1">
                    <a:tint val="75000"/>
                  </a:schemeClr>
                </a:solidFill>
              </a:defRPr>
            </a:lvl1pPr>
          </a:lstStyle>
          <a:p>
            <a:fld id="{A8731005-17A6-F748-A764-34DAE774BE22}" type="datetimeFigureOut">
              <a:rPr lang="en-US" smtClean="0"/>
              <a:t>5/29/2024</a:t>
            </a:fld>
            <a:endParaRPr lang="en-US"/>
          </a:p>
        </p:txBody>
      </p:sp>
      <p:sp>
        <p:nvSpPr>
          <p:cNvPr id="5" name="Footer Placeholder 4"/>
          <p:cNvSpPr>
            <a:spLocks noGrp="1"/>
          </p:cNvSpPr>
          <p:nvPr>
            <p:ph type="ftr" sz="quarter" idx="3"/>
          </p:nvPr>
        </p:nvSpPr>
        <p:spPr>
          <a:xfrm>
            <a:off x="9995535" y="37290595"/>
            <a:ext cx="10184130" cy="2142067"/>
          </a:xfrm>
          <a:prstGeom prst="rect">
            <a:avLst/>
          </a:prstGeom>
        </p:spPr>
        <p:txBody>
          <a:bodyPr vert="horz" lIns="91440" tIns="45720" rIns="91440" bIns="45720" rtlCol="0" anchor="ctr"/>
          <a:lstStyle>
            <a:lvl1pPr algn="ctr">
              <a:defRPr sz="3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11235" y="37290595"/>
            <a:ext cx="6789420" cy="2142067"/>
          </a:xfrm>
          <a:prstGeom prst="rect">
            <a:avLst/>
          </a:prstGeom>
        </p:spPr>
        <p:txBody>
          <a:bodyPr vert="horz" lIns="91440" tIns="45720" rIns="91440" bIns="45720" rtlCol="0" anchor="ctr"/>
          <a:lstStyle>
            <a:lvl1pPr algn="r">
              <a:defRPr sz="3960">
                <a:solidFill>
                  <a:schemeClr val="tx1">
                    <a:tint val="75000"/>
                  </a:schemeClr>
                </a:solidFill>
              </a:defRPr>
            </a:lvl1pPr>
          </a:lstStyle>
          <a:p>
            <a:fld id="{CAE0EC14-0034-4C4B-94D7-9BE4FE6C8AD8}" type="slidenum">
              <a:rPr lang="en-US" smtClean="0"/>
              <a:t>‹#›</a:t>
            </a:fld>
            <a:endParaRPr lang="en-US"/>
          </a:p>
        </p:txBody>
      </p:sp>
    </p:spTree>
    <p:extLst>
      <p:ext uri="{BB962C8B-B14F-4D97-AF65-F5344CB8AC3E}">
        <p14:creationId xmlns:p14="http://schemas.microsoft.com/office/powerpoint/2010/main" val="1132990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17520" rtl="0" eaLnBrk="1" latinLnBrk="0" hangingPunct="1">
        <a:lnSpc>
          <a:spcPct val="90000"/>
        </a:lnSpc>
        <a:spcBef>
          <a:spcPct val="0"/>
        </a:spcBef>
        <a:buNone/>
        <a:defRPr sz="14520" kern="1200">
          <a:solidFill>
            <a:schemeClr val="tx1"/>
          </a:solidFill>
          <a:latin typeface="+mj-lt"/>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507D40-083F-1C41-B406-84A2429A8D12}"/>
              </a:ext>
            </a:extLst>
          </p:cNvPr>
          <p:cNvSpPr/>
          <p:nvPr/>
        </p:nvSpPr>
        <p:spPr>
          <a:xfrm>
            <a:off x="-20553" y="0"/>
            <a:ext cx="30175200" cy="4297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340D400-6897-E043-9D6F-92372759B45B}"/>
              </a:ext>
            </a:extLst>
          </p:cNvPr>
          <p:cNvSpPr txBox="1"/>
          <p:nvPr/>
        </p:nvSpPr>
        <p:spPr>
          <a:xfrm>
            <a:off x="828655" y="4938606"/>
            <a:ext cx="13694354" cy="923330"/>
          </a:xfrm>
          <a:prstGeom prst="rect">
            <a:avLst/>
          </a:prstGeom>
          <a:noFill/>
        </p:spPr>
        <p:txBody>
          <a:bodyPr wrap="square" rtlCol="0">
            <a:spAutoFit/>
          </a:bodyPr>
          <a:lstStyle/>
          <a:p>
            <a:pPr algn="ctr"/>
            <a:r>
              <a:rPr lang="en-US" sz="5400" b="1" dirty="0">
                <a:solidFill>
                  <a:srgbClr val="C00000"/>
                </a:solidFill>
                <a:latin typeface="Aptos" panose="020B0004020202020204" pitchFamily="34" charset="0"/>
                <a:cs typeface="Arial" panose="020B0604020202020204" pitchFamily="34" charset="0"/>
              </a:rPr>
              <a:t>Background</a:t>
            </a:r>
          </a:p>
        </p:txBody>
      </p:sp>
      <p:sp>
        <p:nvSpPr>
          <p:cNvPr id="11" name="Rectangle 10">
            <a:extLst>
              <a:ext uri="{FF2B5EF4-FFF2-40B4-BE49-F238E27FC236}">
                <a16:creationId xmlns:a16="http://schemas.microsoft.com/office/drawing/2014/main" id="{D7710BC4-E124-2740-8011-61A49B085B9D}"/>
              </a:ext>
            </a:extLst>
          </p:cNvPr>
          <p:cNvSpPr/>
          <p:nvPr/>
        </p:nvSpPr>
        <p:spPr>
          <a:xfrm>
            <a:off x="663787" y="5964297"/>
            <a:ext cx="14367870" cy="5632311"/>
          </a:xfrm>
          <a:prstGeom prst="rect">
            <a:avLst/>
          </a:prstGeom>
        </p:spPr>
        <p:txBody>
          <a:bodyPr wrap="square">
            <a:spAutoFit/>
          </a:bodyPr>
          <a:lstStyle/>
          <a:p>
            <a:pPr algn="just"/>
            <a:r>
              <a:rPr lang="en-US" sz="3600" dirty="0">
                <a:latin typeface="Aptos" panose="020B0004020202020204" pitchFamily="34" charset="0"/>
                <a:cs typeface="Arial" panose="020B0604020202020204" pitchFamily="34" charset="0"/>
              </a:rPr>
              <a:t>Adolescent girls and young women (AGYW) aged 15–24 years, experience higher HIV incidence (0.54%) compared to their male (0.20%) counterparts in Zimbabwe. Although these young people, particularly AGYW are at high risk of HIV, they have limited access to services and information. This has the potential to increase the number of new HIV cases given that tertiary institutions have a large pool of adolescents and young people at high risk of HIV, STIs and unintended pregnancy.  To this end, Pangea Zimbabwe implemented a peer led intervention in seven tertiary institutions with the aim to expand access to HIV prevention options among AGYW in tertiary institutions.</a:t>
            </a:r>
            <a:endParaRPr lang="en-US" sz="3600" dirty="0">
              <a:latin typeface="Aptos" panose="020B0004020202020204" pitchFamily="34" charset="0"/>
            </a:endParaRPr>
          </a:p>
        </p:txBody>
      </p:sp>
      <p:sp>
        <p:nvSpPr>
          <p:cNvPr id="12" name="TextBox 11">
            <a:extLst>
              <a:ext uri="{FF2B5EF4-FFF2-40B4-BE49-F238E27FC236}">
                <a16:creationId xmlns:a16="http://schemas.microsoft.com/office/drawing/2014/main" id="{1BD6B0B9-77A6-3B4C-BEDA-1510079995A1}"/>
              </a:ext>
            </a:extLst>
          </p:cNvPr>
          <p:cNvSpPr txBox="1"/>
          <p:nvPr/>
        </p:nvSpPr>
        <p:spPr>
          <a:xfrm>
            <a:off x="307659" y="20667543"/>
            <a:ext cx="14179733" cy="923330"/>
          </a:xfrm>
          <a:prstGeom prst="rect">
            <a:avLst/>
          </a:prstGeom>
          <a:noFill/>
        </p:spPr>
        <p:txBody>
          <a:bodyPr wrap="square" rtlCol="0">
            <a:spAutoFit/>
          </a:bodyPr>
          <a:lstStyle/>
          <a:p>
            <a:pPr algn="ctr"/>
            <a:r>
              <a:rPr lang="en-US" sz="5400" b="1" dirty="0">
                <a:solidFill>
                  <a:srgbClr val="C00000"/>
                </a:solidFill>
                <a:latin typeface="Aptos" panose="020B0004020202020204" pitchFamily="34" charset="0"/>
                <a:cs typeface="Arial" panose="020B0604020202020204" pitchFamily="34" charset="0"/>
              </a:rPr>
              <a:t>Methods</a:t>
            </a:r>
          </a:p>
        </p:txBody>
      </p:sp>
      <p:sp>
        <p:nvSpPr>
          <p:cNvPr id="28" name="TextBox 27">
            <a:extLst>
              <a:ext uri="{FF2B5EF4-FFF2-40B4-BE49-F238E27FC236}">
                <a16:creationId xmlns:a16="http://schemas.microsoft.com/office/drawing/2014/main" id="{D871CE7F-5B63-3B4B-9F58-E51998406715}"/>
              </a:ext>
            </a:extLst>
          </p:cNvPr>
          <p:cNvSpPr txBox="1"/>
          <p:nvPr/>
        </p:nvSpPr>
        <p:spPr>
          <a:xfrm>
            <a:off x="-863505" y="114300"/>
            <a:ext cx="29537051" cy="2554545"/>
          </a:xfrm>
          <a:prstGeom prst="rect">
            <a:avLst/>
          </a:prstGeom>
          <a:noFill/>
        </p:spPr>
        <p:txBody>
          <a:bodyPr wrap="square" rtlCol="0">
            <a:spAutoFit/>
          </a:bodyPr>
          <a:lstStyle/>
          <a:p>
            <a:pPr algn="ctr"/>
            <a:r>
              <a:rPr lang="en-US" sz="8000" b="1" dirty="0">
                <a:latin typeface="Arial" panose="020B0604020202020204" pitchFamily="34" charset="0"/>
                <a:cs typeface="Arial" panose="020B0604020202020204" pitchFamily="34" charset="0"/>
              </a:rPr>
              <a:t>Integrated peer driven advocacy for HIV prevention in Tertiary Institutions</a:t>
            </a:r>
          </a:p>
        </p:txBody>
      </p:sp>
      <p:sp>
        <p:nvSpPr>
          <p:cNvPr id="34" name="Rectangle 33">
            <a:extLst>
              <a:ext uri="{FF2B5EF4-FFF2-40B4-BE49-F238E27FC236}">
                <a16:creationId xmlns:a16="http://schemas.microsoft.com/office/drawing/2014/main" id="{6C2A4752-1557-EE41-B0E5-968BFE505B23}"/>
              </a:ext>
            </a:extLst>
          </p:cNvPr>
          <p:cNvSpPr/>
          <p:nvPr/>
        </p:nvSpPr>
        <p:spPr>
          <a:xfrm>
            <a:off x="719711" y="21452637"/>
            <a:ext cx="14495162" cy="6740307"/>
          </a:xfrm>
          <a:prstGeom prst="rect">
            <a:avLst/>
          </a:prstGeom>
        </p:spPr>
        <p:txBody>
          <a:bodyPr wrap="square">
            <a:spAutoFit/>
          </a:bodyPr>
          <a:lstStyle/>
          <a:p>
            <a:pPr algn="just"/>
            <a:r>
              <a:rPr lang="en-US" sz="3600" dirty="0">
                <a:latin typeface="Aptos" panose="020B0004020202020204" pitchFamily="34" charset="0"/>
                <a:cs typeface="Arial" panose="020B0604020202020204" pitchFamily="34" charset="0"/>
              </a:rPr>
              <a:t>In 2022 and 2023, 35 prevention champions in seven tertiary institutions (5 per institution) were purposively sampled targeting those within provinces with higher incidence and representing most provinces with high HIV incidence in Zimbabwe. The Hive model assumes that peers act as catalysts for change since they have a lived understanding of situations faced. Two institutions were purposively assigned to the HIVE method. Five prevention champions mobilized and introduced new beneficiaries (24 AGYW) and cascaded SRH and HIV prevention knowledge. In the remaining five institutions, champions disseminated information to their peers using already existing college structures. Increased HIV prevention awareness and access was assessed by an increase in prevention options offered in the institution.</a:t>
            </a:r>
          </a:p>
        </p:txBody>
      </p:sp>
      <p:sp>
        <p:nvSpPr>
          <p:cNvPr id="35" name="TextBox 34">
            <a:extLst>
              <a:ext uri="{FF2B5EF4-FFF2-40B4-BE49-F238E27FC236}">
                <a16:creationId xmlns:a16="http://schemas.microsoft.com/office/drawing/2014/main" id="{10504877-F2C6-3E47-AE4B-33A18B01804F}"/>
              </a:ext>
            </a:extLst>
          </p:cNvPr>
          <p:cNvSpPr txBox="1"/>
          <p:nvPr/>
        </p:nvSpPr>
        <p:spPr>
          <a:xfrm>
            <a:off x="15643275" y="4915960"/>
            <a:ext cx="13481748" cy="923330"/>
          </a:xfrm>
          <a:prstGeom prst="rect">
            <a:avLst/>
          </a:prstGeom>
          <a:noFill/>
        </p:spPr>
        <p:txBody>
          <a:bodyPr wrap="square" rtlCol="0">
            <a:spAutoFit/>
          </a:bodyPr>
          <a:lstStyle/>
          <a:p>
            <a:pPr algn="ctr"/>
            <a:r>
              <a:rPr lang="en-US" sz="5400" b="1" dirty="0">
                <a:solidFill>
                  <a:srgbClr val="C00000"/>
                </a:solidFill>
                <a:latin typeface="Aptos" panose="020B0004020202020204" pitchFamily="34" charset="0"/>
                <a:cs typeface="Arial" panose="020B0604020202020204" pitchFamily="34" charset="0"/>
              </a:rPr>
              <a:t>Results </a:t>
            </a:r>
          </a:p>
        </p:txBody>
      </p:sp>
      <p:sp>
        <p:nvSpPr>
          <p:cNvPr id="42" name="Rectangle 41">
            <a:extLst>
              <a:ext uri="{FF2B5EF4-FFF2-40B4-BE49-F238E27FC236}">
                <a16:creationId xmlns:a16="http://schemas.microsoft.com/office/drawing/2014/main" id="{8EE6292D-9A21-1340-A94C-CC490C60C7A2}"/>
              </a:ext>
            </a:extLst>
          </p:cNvPr>
          <p:cNvSpPr/>
          <p:nvPr/>
        </p:nvSpPr>
        <p:spPr>
          <a:xfrm>
            <a:off x="16074337" y="6081524"/>
            <a:ext cx="13644173" cy="5078313"/>
          </a:xfrm>
          <a:prstGeom prst="rect">
            <a:avLst/>
          </a:prstGeom>
        </p:spPr>
        <p:txBody>
          <a:bodyPr wrap="square">
            <a:spAutoFit/>
          </a:bodyPr>
          <a:lstStyle/>
          <a:p>
            <a:pPr algn="just"/>
            <a:r>
              <a:rPr lang="en-US" sz="3600" dirty="0">
                <a:latin typeface="Aptos" panose="020B0004020202020204" pitchFamily="34" charset="0"/>
                <a:cs typeface="Arial" panose="020B0604020202020204" pitchFamily="34" charset="0"/>
              </a:rPr>
              <a:t>From March to November 2023 the champions reported that 911 AGYW were reached with information and 325 were initiated on oral PrEP (pre-exposure prophylaxis). </a:t>
            </a:r>
            <a:endParaRPr lang="en-ZW" sz="3600" dirty="0">
              <a:latin typeface="Aptos" panose="020B0004020202020204" pitchFamily="34" charset="0"/>
            </a:endParaRPr>
          </a:p>
          <a:p>
            <a:pPr algn="just"/>
            <a:endParaRPr lang="en-US" sz="3600" dirty="0">
              <a:latin typeface="Aptos" panose="020B0004020202020204" pitchFamily="34" charset="0"/>
              <a:cs typeface="Arial" panose="020B0604020202020204" pitchFamily="34" charset="0"/>
            </a:endParaRPr>
          </a:p>
          <a:p>
            <a:pPr algn="just"/>
            <a:r>
              <a:rPr lang="en-US" sz="3600" dirty="0">
                <a:latin typeface="Aptos" panose="020B0004020202020204" pitchFamily="34" charset="0"/>
                <a:cs typeface="Arial" panose="020B0604020202020204" pitchFamily="34" charset="0"/>
              </a:rPr>
              <a:t>Oral PrEP services increased from 2/7 tertiary institutions in 2022 to 5/7 tertiary institutions. Champions installed local-level (institution-based) structures for HIV prevention advocacy. Some formed committees to train students whilst some elected intermediaries who collected HIV prevention supplies on behalf of others. </a:t>
            </a:r>
          </a:p>
        </p:txBody>
      </p:sp>
      <p:sp>
        <p:nvSpPr>
          <p:cNvPr id="60" name="Rectangle 59">
            <a:extLst>
              <a:ext uri="{FF2B5EF4-FFF2-40B4-BE49-F238E27FC236}">
                <a16:creationId xmlns:a16="http://schemas.microsoft.com/office/drawing/2014/main" id="{64974CFA-2C3A-7F41-BBB7-275F0817A092}"/>
              </a:ext>
            </a:extLst>
          </p:cNvPr>
          <p:cNvSpPr/>
          <p:nvPr/>
        </p:nvSpPr>
        <p:spPr>
          <a:xfrm>
            <a:off x="828655" y="38769468"/>
            <a:ext cx="22764961" cy="1264320"/>
          </a:xfrm>
          <a:prstGeom prst="rect">
            <a:avLst/>
          </a:prstGeom>
        </p:spPr>
        <p:txBody>
          <a:bodyPr wrap="square">
            <a:spAutoFit/>
          </a:bodyPr>
          <a:lstStyle/>
          <a:p>
            <a:pPr algn="just">
              <a:lnSpc>
                <a:spcPct val="107000"/>
              </a:lnSpc>
              <a:spcAft>
                <a:spcPts val="800"/>
              </a:spcAft>
            </a:pPr>
            <a:r>
              <a:rPr lang="en-US" sz="2400" dirty="0">
                <a:latin typeface="Aptos" panose="020B0004020202020204" pitchFamily="34" charset="0"/>
                <a:ea typeface="Calibri" panose="020F0502020204030204" pitchFamily="34" charset="0"/>
                <a:cs typeface="Times New Roman" panose="02020603050405020304" pitchFamily="18" charset="0"/>
              </a:rPr>
              <a:t>This work was supported by the </a:t>
            </a:r>
            <a:r>
              <a:rPr lang="en-US" sz="2400" b="1" dirty="0">
                <a:latin typeface="Aptos" panose="020B0004020202020204" pitchFamily="34" charset="0"/>
                <a:ea typeface="Calibri" panose="020F0502020204030204" pitchFamily="34" charset="0"/>
                <a:cs typeface="Times New Roman" panose="02020603050405020304" pitchFamily="18" charset="0"/>
              </a:rPr>
              <a:t>Coalition to Accelerate and Support Prevention Research </a:t>
            </a:r>
            <a:r>
              <a:rPr lang="en-US" sz="2400" dirty="0">
                <a:latin typeface="Aptos" panose="020B0004020202020204" pitchFamily="34" charset="0"/>
                <a:ea typeface="Calibri" panose="020F0502020204030204" pitchFamily="34" charset="0"/>
                <a:cs typeface="Times New Roman" panose="02020603050405020304" pitchFamily="18" charset="0"/>
              </a:rPr>
              <a:t>(CASPR), made possible by the generous support of the American people through the US President’s Emergency Plan for AIDS Relief (PEPFAR) and the US Agency for International Development (USAID). The contents do not necessarily reflect the views of PEPFAR, USAID or the United States Government.</a:t>
            </a:r>
            <a:endParaRPr lang="en-US" sz="2400" dirty="0">
              <a:effectLst/>
              <a:latin typeface="Aptos" panose="020B0004020202020204" pitchFamily="34" charset="0"/>
              <a:ea typeface="Calibri" panose="020F0502020204030204" pitchFamily="34" charset="0"/>
              <a:cs typeface="Times New Roman" panose="02020603050405020304" pitchFamily="18" charset="0"/>
            </a:endParaRPr>
          </a:p>
        </p:txBody>
      </p:sp>
      <p:sp>
        <p:nvSpPr>
          <p:cNvPr id="61" name="Rectangle 60">
            <a:extLst>
              <a:ext uri="{FF2B5EF4-FFF2-40B4-BE49-F238E27FC236}">
                <a16:creationId xmlns:a16="http://schemas.microsoft.com/office/drawing/2014/main" id="{A4DE3DA8-6826-5641-BD35-FA75DC7A408E}"/>
              </a:ext>
            </a:extLst>
          </p:cNvPr>
          <p:cNvSpPr/>
          <p:nvPr/>
        </p:nvSpPr>
        <p:spPr>
          <a:xfrm>
            <a:off x="1801892" y="2471354"/>
            <a:ext cx="25867852" cy="1854995"/>
          </a:xfrm>
          <a:prstGeom prst="rect">
            <a:avLst/>
          </a:prstGeom>
        </p:spPr>
        <p:txBody>
          <a:bodyPr wrap="square">
            <a:spAutoFit/>
          </a:bodyPr>
          <a:lstStyle/>
          <a:p>
            <a:pPr algn="ctr">
              <a:lnSpc>
                <a:spcPct val="107000"/>
              </a:lnSpc>
              <a:spcAft>
                <a:spcPts val="800"/>
              </a:spcAft>
            </a:pPr>
            <a:endParaRPr lang="en-US"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Authors: Cleopatra Mpaso</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1</a:t>
            </a:r>
            <a:r>
              <a:rPr lang="en-US" sz="3200" b="1" dirty="0">
                <a:latin typeface="Calibri" panose="020F0502020204030204" pitchFamily="34" charset="0"/>
                <a:ea typeface="Calibri" panose="020F0502020204030204" pitchFamily="34" charset="0"/>
                <a:cs typeface="Times New Roman" panose="02020603050405020304" pitchFamily="18" charset="0"/>
              </a:rPr>
              <a:t>, Imelda Mahaka</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1</a:t>
            </a:r>
            <a:r>
              <a:rPr lang="en-US" sz="3200" b="1" dirty="0">
                <a:latin typeface="Calibri" panose="020F0502020204030204" pitchFamily="34" charset="0"/>
                <a:ea typeface="Calibri" panose="020F0502020204030204" pitchFamily="34" charset="0"/>
                <a:cs typeface="Times New Roman" panose="02020603050405020304" pitchFamily="18" charset="0"/>
              </a:rPr>
              <a:t>, Definate Nhamo</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1</a:t>
            </a:r>
            <a:r>
              <a:rPr lang="en-US" sz="3200" b="1" dirty="0">
                <a:latin typeface="Calibri" panose="020F0502020204030204" pitchFamily="34" charset="0"/>
                <a:ea typeface="Calibri" panose="020F0502020204030204" pitchFamily="34" charset="0"/>
                <a:cs typeface="Times New Roman" panose="02020603050405020304" pitchFamily="18" charset="0"/>
              </a:rPr>
              <a:t>, Joseph Murungu</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1</a:t>
            </a:r>
            <a:r>
              <a:rPr lang="en-US" sz="3200" b="1" dirty="0">
                <a:latin typeface="Calibri" panose="020F0502020204030204" pitchFamily="34" charset="0"/>
                <a:ea typeface="Calibri" panose="020F0502020204030204" pitchFamily="34" charset="0"/>
                <a:cs typeface="Times New Roman" panose="02020603050405020304" pitchFamily="18" charset="0"/>
              </a:rPr>
              <a:t>, Barbra Ncube</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1</a:t>
            </a:r>
            <a:r>
              <a:rPr lang="en-US" sz="3200" b="1" dirty="0">
                <a:latin typeface="Calibri" panose="020F0502020204030204" pitchFamily="34" charset="0"/>
                <a:ea typeface="Calibri" panose="020F0502020204030204" pitchFamily="34" charset="0"/>
                <a:cs typeface="Times New Roman" panose="02020603050405020304" pitchFamily="18" charset="0"/>
              </a:rPr>
              <a:t>, Navita Jain</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2</a:t>
            </a:r>
            <a:r>
              <a:rPr lang="en-US" sz="3200" b="1" dirty="0">
                <a:latin typeface="Calibri" panose="020F0502020204030204" pitchFamily="34" charset="0"/>
                <a:ea typeface="Calibri" panose="020F0502020204030204" pitchFamily="34" charset="0"/>
                <a:cs typeface="Times New Roman" panose="02020603050405020304" pitchFamily="18" charset="0"/>
              </a:rPr>
              <a:t>, Breanne Lievense</a:t>
            </a:r>
            <a:r>
              <a:rPr lang="en-US" sz="3200" b="1" baseline="30000" dirty="0">
                <a:latin typeface="Calibri" panose="020F0502020204030204" pitchFamily="34" charset="0"/>
                <a:ea typeface="Calibri" panose="020F0502020204030204" pitchFamily="34" charset="0"/>
                <a:cs typeface="Times New Roman" panose="02020603050405020304" pitchFamily="18" charset="0"/>
              </a:rPr>
              <a:t>2</a:t>
            </a:r>
          </a:p>
          <a:p>
            <a:pPr algn="ctr">
              <a:lnSpc>
                <a:spcPct val="107000"/>
              </a:lnSpc>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Affiliation: 1: Pangaea Zimbabwe, Harare, Zimbabwe    2: AVAC, USA</a:t>
            </a:r>
          </a:p>
        </p:txBody>
      </p:sp>
      <p:pic>
        <p:nvPicPr>
          <p:cNvPr id="29" name="Picture 4">
            <a:extLst>
              <a:ext uri="{FF2B5EF4-FFF2-40B4-BE49-F238E27FC236}">
                <a16:creationId xmlns:a16="http://schemas.microsoft.com/office/drawing/2014/main" id="{4553682F-968B-ED47-B538-67B7A9765EB9}"/>
              </a:ext>
            </a:extLst>
          </p:cNvPr>
          <p:cNvPicPr>
            <a:picLocks noChangeAspect="1"/>
          </p:cNvPicPr>
          <p:nvPr/>
        </p:nvPicPr>
        <p:blipFill>
          <a:blip r:embed="rId3"/>
          <a:stretch/>
        </p:blipFill>
        <p:spPr bwMode="auto">
          <a:xfrm>
            <a:off x="6255933" y="36545193"/>
            <a:ext cx="6724140" cy="2182557"/>
          </a:xfrm>
          <a:prstGeom prst="rect">
            <a:avLst/>
          </a:prstGeom>
        </p:spPr>
      </p:pic>
      <p:pic>
        <p:nvPicPr>
          <p:cNvPr id="32" name="Picture 5">
            <a:extLst>
              <a:ext uri="{FF2B5EF4-FFF2-40B4-BE49-F238E27FC236}">
                <a16:creationId xmlns:a16="http://schemas.microsoft.com/office/drawing/2014/main" id="{1D658212-FC79-1C48-B6E9-F103DB14DEF6}"/>
              </a:ext>
            </a:extLst>
          </p:cNvPr>
          <p:cNvPicPr>
            <a:picLocks noChangeAspect="1"/>
          </p:cNvPicPr>
          <p:nvPr/>
        </p:nvPicPr>
        <p:blipFill>
          <a:blip r:embed="rId4"/>
          <a:stretch/>
        </p:blipFill>
        <p:spPr bwMode="auto">
          <a:xfrm>
            <a:off x="695746" y="36753257"/>
            <a:ext cx="5717447" cy="1726488"/>
          </a:xfrm>
          <a:prstGeom prst="rect">
            <a:avLst/>
          </a:prstGeom>
        </p:spPr>
      </p:pic>
      <p:pic>
        <p:nvPicPr>
          <p:cNvPr id="3" name="Picture 2">
            <a:extLst>
              <a:ext uri="{FF2B5EF4-FFF2-40B4-BE49-F238E27FC236}">
                <a16:creationId xmlns:a16="http://schemas.microsoft.com/office/drawing/2014/main" id="{4C3C74AD-6C01-295D-7CCC-6948B8E89D94}"/>
              </a:ext>
            </a:extLst>
          </p:cNvPr>
          <p:cNvPicPr>
            <a:picLocks noChangeAspect="1"/>
          </p:cNvPicPr>
          <p:nvPr/>
        </p:nvPicPr>
        <p:blipFill>
          <a:blip r:embed="rId5"/>
          <a:stretch>
            <a:fillRect/>
          </a:stretch>
        </p:blipFill>
        <p:spPr>
          <a:xfrm>
            <a:off x="13160719" y="36368320"/>
            <a:ext cx="2482556" cy="2208888"/>
          </a:xfrm>
          <a:prstGeom prst="rect">
            <a:avLst/>
          </a:prstGeom>
        </p:spPr>
      </p:pic>
      <p:sp>
        <p:nvSpPr>
          <p:cNvPr id="2" name="TextBox 1">
            <a:extLst>
              <a:ext uri="{FF2B5EF4-FFF2-40B4-BE49-F238E27FC236}">
                <a16:creationId xmlns:a16="http://schemas.microsoft.com/office/drawing/2014/main" id="{B50F3EBF-A0A8-6638-3A01-F08D01C5E31C}"/>
              </a:ext>
            </a:extLst>
          </p:cNvPr>
          <p:cNvSpPr txBox="1"/>
          <p:nvPr/>
        </p:nvSpPr>
        <p:spPr>
          <a:xfrm>
            <a:off x="16037524" y="20765655"/>
            <a:ext cx="13344225" cy="923330"/>
          </a:xfrm>
          <a:prstGeom prst="rect">
            <a:avLst/>
          </a:prstGeom>
          <a:noFill/>
        </p:spPr>
        <p:txBody>
          <a:bodyPr wrap="square" rtlCol="0">
            <a:spAutoFit/>
          </a:bodyPr>
          <a:lstStyle/>
          <a:p>
            <a:pPr algn="ctr"/>
            <a:r>
              <a:rPr lang="en-US" sz="5400" b="1" dirty="0">
                <a:solidFill>
                  <a:srgbClr val="C00000"/>
                </a:solidFill>
                <a:latin typeface="Aptos" panose="020B0004020202020204" pitchFamily="34" charset="0"/>
                <a:cs typeface="Arial" panose="020B0604020202020204" pitchFamily="34" charset="0"/>
              </a:rPr>
              <a:t>Conclusion and Recommendations </a:t>
            </a:r>
          </a:p>
        </p:txBody>
      </p:sp>
      <p:sp>
        <p:nvSpPr>
          <p:cNvPr id="6" name="Rectangle 5">
            <a:extLst>
              <a:ext uri="{FF2B5EF4-FFF2-40B4-BE49-F238E27FC236}">
                <a16:creationId xmlns:a16="http://schemas.microsoft.com/office/drawing/2014/main" id="{2EE63972-2DD1-1EA1-3610-2B0BEC13E73A}"/>
              </a:ext>
            </a:extLst>
          </p:cNvPr>
          <p:cNvSpPr/>
          <p:nvPr/>
        </p:nvSpPr>
        <p:spPr>
          <a:xfrm>
            <a:off x="16074337" y="21780882"/>
            <a:ext cx="13439454" cy="3416320"/>
          </a:xfrm>
          <a:prstGeom prst="rect">
            <a:avLst/>
          </a:prstGeom>
        </p:spPr>
        <p:txBody>
          <a:bodyPr wrap="square">
            <a:spAutoFit/>
          </a:bodyPr>
          <a:lstStyle/>
          <a:p>
            <a:pPr algn="just"/>
            <a:r>
              <a:rPr lang="en-US" sz="3600" dirty="0">
                <a:latin typeface="Aptos" panose="020B0004020202020204" pitchFamily="34" charset="0"/>
                <a:ea typeface="Calibri" panose="020F0502020204030204" pitchFamily="34" charset="0"/>
                <a:cs typeface="Arial" panose="020B0604020202020204" pitchFamily="34" charset="0"/>
              </a:rPr>
              <a:t>Peer driven initiatives pinpoint the root causes of limited use of HIV prevention methods in tertiary institutions. They also have an impact of increasing awareness, knowledge and destigmatization. Tertiary institutions play a vital role as providers of PrEP services and in offering youth-friendly services. Hence this should be built upon to improve tertiary institution HIV prevention service delivery.</a:t>
            </a:r>
          </a:p>
        </p:txBody>
      </p:sp>
      <p:pic>
        <p:nvPicPr>
          <p:cNvPr id="13" name="Picture 12">
            <a:extLst>
              <a:ext uri="{FF2B5EF4-FFF2-40B4-BE49-F238E27FC236}">
                <a16:creationId xmlns:a16="http://schemas.microsoft.com/office/drawing/2014/main" id="{1E04BD65-BC2B-92E8-C408-48AE82932405}"/>
              </a:ext>
            </a:extLst>
          </p:cNvPr>
          <p:cNvPicPr>
            <a:picLocks noChangeAspect="1"/>
          </p:cNvPicPr>
          <p:nvPr/>
        </p:nvPicPr>
        <p:blipFill>
          <a:blip r:embed="rId6"/>
          <a:stretch>
            <a:fillRect/>
          </a:stretch>
        </p:blipFill>
        <p:spPr>
          <a:xfrm>
            <a:off x="20655412" y="36355460"/>
            <a:ext cx="2938204" cy="2096570"/>
          </a:xfrm>
          <a:prstGeom prst="rect">
            <a:avLst/>
          </a:prstGeom>
        </p:spPr>
      </p:pic>
      <p:pic>
        <p:nvPicPr>
          <p:cNvPr id="8" name="Picture 7" descr="A red sign with white letters&#10;&#10;Description automatically generated">
            <a:extLst>
              <a:ext uri="{FF2B5EF4-FFF2-40B4-BE49-F238E27FC236}">
                <a16:creationId xmlns:a16="http://schemas.microsoft.com/office/drawing/2014/main" id="{653D7BC3-3620-8F38-2D49-3ADA056AA46C}"/>
              </a:ext>
            </a:extLst>
          </p:cNvPr>
          <p:cNvPicPr>
            <a:picLocks noChangeAspect="1"/>
          </p:cNvPicPr>
          <p:nvPr/>
        </p:nvPicPr>
        <p:blipFill>
          <a:blip r:embed="rId7"/>
          <a:stretch>
            <a:fillRect/>
          </a:stretch>
        </p:blipFill>
        <p:spPr>
          <a:xfrm>
            <a:off x="16845642" y="36988852"/>
            <a:ext cx="2938204" cy="1260737"/>
          </a:xfrm>
          <a:prstGeom prst="rect">
            <a:avLst/>
          </a:prstGeom>
        </p:spPr>
      </p:pic>
      <p:sp>
        <p:nvSpPr>
          <p:cNvPr id="5" name="TextBox 4">
            <a:extLst>
              <a:ext uri="{FF2B5EF4-FFF2-40B4-BE49-F238E27FC236}">
                <a16:creationId xmlns:a16="http://schemas.microsoft.com/office/drawing/2014/main" id="{AADDB962-41A4-DAC5-997D-069BC792A837}"/>
              </a:ext>
            </a:extLst>
          </p:cNvPr>
          <p:cNvSpPr txBox="1"/>
          <p:nvPr/>
        </p:nvSpPr>
        <p:spPr>
          <a:xfrm>
            <a:off x="28346400" y="55247"/>
            <a:ext cx="1653093" cy="1569660"/>
          </a:xfrm>
          <a:prstGeom prst="rect">
            <a:avLst/>
          </a:prstGeom>
          <a:noFill/>
          <a:ln>
            <a:solidFill>
              <a:schemeClr val="bg1"/>
            </a:solidFill>
          </a:ln>
        </p:spPr>
        <p:txBody>
          <a:bodyPr wrap="square" rtlCol="0">
            <a:spAutoFit/>
          </a:bodyPr>
          <a:lstStyle/>
          <a:p>
            <a:r>
              <a:rPr lang="en-US" sz="4800" b="1" i="1" dirty="0">
                <a:effectLst/>
                <a:latin typeface="Arial" panose="020B0604020202020204" pitchFamily="34" charset="0"/>
                <a:ea typeface="Times New Roman" panose="02020603050405020304" pitchFamily="18" charset="0"/>
              </a:rPr>
              <a:t>EPD110</a:t>
            </a:r>
            <a:endParaRPr lang="en-US" sz="4800" b="1" i="1" dirty="0">
              <a:solidFill>
                <a:schemeClr val="bg1"/>
              </a:solidFill>
            </a:endParaRPr>
          </a:p>
        </p:txBody>
      </p:sp>
      <p:pic>
        <p:nvPicPr>
          <p:cNvPr id="15" name="Picture 14">
            <a:extLst>
              <a:ext uri="{FF2B5EF4-FFF2-40B4-BE49-F238E27FC236}">
                <a16:creationId xmlns:a16="http://schemas.microsoft.com/office/drawing/2014/main" id="{7E50A3FC-C540-D31E-B8EF-3D54463594E4}"/>
              </a:ext>
            </a:extLst>
          </p:cNvPr>
          <p:cNvPicPr>
            <a:picLocks noChangeAspect="1"/>
          </p:cNvPicPr>
          <p:nvPr/>
        </p:nvPicPr>
        <p:blipFill>
          <a:blip r:embed="rId8"/>
          <a:stretch>
            <a:fillRect/>
          </a:stretch>
        </p:blipFill>
        <p:spPr>
          <a:xfrm>
            <a:off x="25668514" y="38515756"/>
            <a:ext cx="4486132" cy="1385424"/>
          </a:xfrm>
          <a:prstGeom prst="rect">
            <a:avLst/>
          </a:prstGeom>
        </p:spPr>
      </p:pic>
      <p:pic>
        <p:nvPicPr>
          <p:cNvPr id="7" name="Picture 6">
            <a:extLst>
              <a:ext uri="{FF2B5EF4-FFF2-40B4-BE49-F238E27FC236}">
                <a16:creationId xmlns:a16="http://schemas.microsoft.com/office/drawing/2014/main" id="{A14D649E-BD7E-E6C1-8760-2828F4E0DA1A}"/>
              </a:ext>
            </a:extLst>
          </p:cNvPr>
          <p:cNvPicPr>
            <a:picLocks noChangeAspect="1"/>
          </p:cNvPicPr>
          <p:nvPr/>
        </p:nvPicPr>
        <p:blipFill>
          <a:blip r:embed="rId9"/>
          <a:stretch>
            <a:fillRect/>
          </a:stretch>
        </p:blipFill>
        <p:spPr>
          <a:xfrm>
            <a:off x="1869682" y="11959105"/>
            <a:ext cx="11612300" cy="7237092"/>
          </a:xfrm>
          <a:prstGeom prst="rect">
            <a:avLst/>
          </a:prstGeom>
        </p:spPr>
      </p:pic>
      <p:pic>
        <p:nvPicPr>
          <p:cNvPr id="16" name="Picture 15">
            <a:extLst>
              <a:ext uri="{FF2B5EF4-FFF2-40B4-BE49-F238E27FC236}">
                <a16:creationId xmlns:a16="http://schemas.microsoft.com/office/drawing/2014/main" id="{3C89FB64-C328-EE6A-7BAE-8DDB7B9B6CC2}"/>
              </a:ext>
            </a:extLst>
          </p:cNvPr>
          <p:cNvPicPr>
            <a:picLocks noChangeAspect="1"/>
          </p:cNvPicPr>
          <p:nvPr/>
        </p:nvPicPr>
        <p:blipFill>
          <a:blip r:embed="rId10"/>
          <a:stretch>
            <a:fillRect/>
          </a:stretch>
        </p:blipFill>
        <p:spPr>
          <a:xfrm>
            <a:off x="16573926" y="11323870"/>
            <a:ext cx="11850575" cy="8121711"/>
          </a:xfrm>
          <a:prstGeom prst="rect">
            <a:avLst/>
          </a:prstGeom>
        </p:spPr>
      </p:pic>
      <p:pic>
        <p:nvPicPr>
          <p:cNvPr id="17" name="Picture 16">
            <a:extLst>
              <a:ext uri="{FF2B5EF4-FFF2-40B4-BE49-F238E27FC236}">
                <a16:creationId xmlns:a16="http://schemas.microsoft.com/office/drawing/2014/main" id="{0E06B12A-CFEA-36BB-386B-E09658047E8A}"/>
              </a:ext>
            </a:extLst>
          </p:cNvPr>
          <p:cNvPicPr>
            <a:picLocks noChangeAspect="1"/>
          </p:cNvPicPr>
          <p:nvPr/>
        </p:nvPicPr>
        <p:blipFill>
          <a:blip r:embed="rId11"/>
          <a:stretch>
            <a:fillRect/>
          </a:stretch>
        </p:blipFill>
        <p:spPr>
          <a:xfrm>
            <a:off x="8799435" y="28831038"/>
            <a:ext cx="5524088" cy="5227671"/>
          </a:xfrm>
          <a:prstGeom prst="rect">
            <a:avLst/>
          </a:prstGeom>
        </p:spPr>
      </p:pic>
      <p:pic>
        <p:nvPicPr>
          <p:cNvPr id="25" name="Picture 24" descr="A group of people posing for a photo&#10;&#10;Description automatically generated">
            <a:extLst>
              <a:ext uri="{FF2B5EF4-FFF2-40B4-BE49-F238E27FC236}">
                <a16:creationId xmlns:a16="http://schemas.microsoft.com/office/drawing/2014/main" id="{A0D08D0D-89C3-ECB1-9CF9-813B233FA29A}"/>
              </a:ext>
            </a:extLst>
          </p:cNvPr>
          <p:cNvPicPr>
            <a:picLocks noChangeAspect="1"/>
          </p:cNvPicPr>
          <p:nvPr/>
        </p:nvPicPr>
        <p:blipFill>
          <a:blip r:embed="rId12"/>
          <a:stretch>
            <a:fillRect/>
          </a:stretch>
        </p:blipFill>
        <p:spPr>
          <a:xfrm>
            <a:off x="17072636" y="25607437"/>
            <a:ext cx="11647573" cy="7424918"/>
          </a:xfrm>
          <a:prstGeom prst="rect">
            <a:avLst/>
          </a:prstGeom>
        </p:spPr>
      </p:pic>
      <p:sp>
        <p:nvSpPr>
          <p:cNvPr id="33" name="TextBox 32">
            <a:extLst>
              <a:ext uri="{FF2B5EF4-FFF2-40B4-BE49-F238E27FC236}">
                <a16:creationId xmlns:a16="http://schemas.microsoft.com/office/drawing/2014/main" id="{AA6D6380-4694-EA85-E79D-036EDAC13787}"/>
              </a:ext>
            </a:extLst>
          </p:cNvPr>
          <p:cNvSpPr txBox="1"/>
          <p:nvPr/>
        </p:nvSpPr>
        <p:spPr>
          <a:xfrm>
            <a:off x="1412949" y="19189687"/>
            <a:ext cx="12525766" cy="954107"/>
          </a:xfrm>
          <a:prstGeom prst="rect">
            <a:avLst/>
          </a:prstGeom>
          <a:noFill/>
        </p:spPr>
        <p:txBody>
          <a:bodyPr wrap="square" rtlCol="0">
            <a:spAutoFit/>
          </a:bodyPr>
          <a:lstStyle/>
          <a:p>
            <a:pPr algn="ctr"/>
            <a:r>
              <a:rPr lang="en-US" sz="2800" i="1" dirty="0">
                <a:latin typeface="Aptos" panose="020B0004020202020204" pitchFamily="34" charset="0"/>
                <a:cs typeface="Arial" panose="020B0604020202020204" pitchFamily="34" charset="0"/>
              </a:rPr>
              <a:t>2024 Trained HIV Prevention Champions from 7 tertiary institutions and their College authorities</a:t>
            </a:r>
          </a:p>
        </p:txBody>
      </p:sp>
      <p:sp>
        <p:nvSpPr>
          <p:cNvPr id="36" name="TextBox 35">
            <a:extLst>
              <a:ext uri="{FF2B5EF4-FFF2-40B4-BE49-F238E27FC236}">
                <a16:creationId xmlns:a16="http://schemas.microsoft.com/office/drawing/2014/main" id="{AC3B587B-D092-ADBC-44C5-995FFA2AC386}"/>
              </a:ext>
            </a:extLst>
          </p:cNvPr>
          <p:cNvSpPr txBox="1"/>
          <p:nvPr/>
        </p:nvSpPr>
        <p:spPr>
          <a:xfrm>
            <a:off x="15295662" y="19656991"/>
            <a:ext cx="14407101" cy="523220"/>
          </a:xfrm>
          <a:prstGeom prst="rect">
            <a:avLst/>
          </a:prstGeom>
          <a:noFill/>
        </p:spPr>
        <p:txBody>
          <a:bodyPr wrap="square" rtlCol="0">
            <a:spAutoFit/>
          </a:bodyPr>
          <a:lstStyle/>
          <a:p>
            <a:pPr algn="ctr"/>
            <a:r>
              <a:rPr lang="en-US" sz="2800" i="1" dirty="0">
                <a:latin typeface="Aptos" panose="020B0004020202020204" pitchFamily="34" charset="0"/>
                <a:cs typeface="Arial" panose="020B0604020202020204" pitchFamily="34" charset="0"/>
              </a:rPr>
              <a:t>Trained HIV Prevention Champions familiarizing with Oral Pre-exposure prophylaxis</a:t>
            </a:r>
          </a:p>
        </p:txBody>
      </p:sp>
      <p:sp>
        <p:nvSpPr>
          <p:cNvPr id="37" name="TextBox 36">
            <a:extLst>
              <a:ext uri="{FF2B5EF4-FFF2-40B4-BE49-F238E27FC236}">
                <a16:creationId xmlns:a16="http://schemas.microsoft.com/office/drawing/2014/main" id="{3AB54EF4-BAE1-08CE-0F89-BE554F232814}"/>
              </a:ext>
            </a:extLst>
          </p:cNvPr>
          <p:cNvSpPr txBox="1"/>
          <p:nvPr/>
        </p:nvSpPr>
        <p:spPr>
          <a:xfrm>
            <a:off x="16389827" y="33232598"/>
            <a:ext cx="13161107" cy="954107"/>
          </a:xfrm>
          <a:prstGeom prst="rect">
            <a:avLst/>
          </a:prstGeom>
          <a:noFill/>
        </p:spPr>
        <p:txBody>
          <a:bodyPr wrap="square" rtlCol="0">
            <a:spAutoFit/>
          </a:bodyPr>
          <a:lstStyle/>
          <a:p>
            <a:pPr algn="ctr"/>
            <a:r>
              <a:rPr lang="en-US" sz="2800" i="1" dirty="0">
                <a:latin typeface="Arial" panose="020B0604020202020204" pitchFamily="34" charset="0"/>
                <a:cs typeface="Arial" panose="020B0604020202020204" pitchFamily="34" charset="0"/>
              </a:rPr>
              <a:t>2023 Trained HIV Prevention Champions from 7 tertiary institutions and their College authorities</a:t>
            </a:r>
          </a:p>
        </p:txBody>
      </p:sp>
      <p:sp>
        <p:nvSpPr>
          <p:cNvPr id="38" name="TextBox 37">
            <a:extLst>
              <a:ext uri="{FF2B5EF4-FFF2-40B4-BE49-F238E27FC236}">
                <a16:creationId xmlns:a16="http://schemas.microsoft.com/office/drawing/2014/main" id="{CEC31B51-CBAC-C6BF-1362-B1E6599C0E00}"/>
              </a:ext>
            </a:extLst>
          </p:cNvPr>
          <p:cNvSpPr txBox="1"/>
          <p:nvPr/>
        </p:nvSpPr>
        <p:spPr>
          <a:xfrm>
            <a:off x="5303919" y="34565393"/>
            <a:ext cx="13420745" cy="523220"/>
          </a:xfrm>
          <a:prstGeom prst="rect">
            <a:avLst/>
          </a:prstGeom>
          <a:noFill/>
        </p:spPr>
        <p:txBody>
          <a:bodyPr wrap="square" rtlCol="0">
            <a:spAutoFit/>
          </a:bodyPr>
          <a:lstStyle/>
          <a:p>
            <a:r>
              <a:rPr lang="en-US" sz="2800" i="1" dirty="0">
                <a:latin typeface="Aptos" panose="020B0004020202020204" pitchFamily="34" charset="0"/>
                <a:cs typeface="Arial" panose="020B0604020202020204" pitchFamily="34" charset="0"/>
              </a:rPr>
              <a:t>HIV Prevention Champions HIVES</a:t>
            </a:r>
          </a:p>
        </p:txBody>
      </p:sp>
      <p:pic>
        <p:nvPicPr>
          <p:cNvPr id="39" name="Picture 38">
            <a:extLst>
              <a:ext uri="{FF2B5EF4-FFF2-40B4-BE49-F238E27FC236}">
                <a16:creationId xmlns:a16="http://schemas.microsoft.com/office/drawing/2014/main" id="{AFB8A216-823D-9806-3C01-381D83A58853}"/>
              </a:ext>
            </a:extLst>
          </p:cNvPr>
          <p:cNvPicPr>
            <a:picLocks noChangeAspect="1"/>
          </p:cNvPicPr>
          <p:nvPr/>
        </p:nvPicPr>
        <p:blipFill>
          <a:blip r:embed="rId13"/>
          <a:stretch>
            <a:fillRect/>
          </a:stretch>
        </p:blipFill>
        <p:spPr>
          <a:xfrm>
            <a:off x="870482" y="29006570"/>
            <a:ext cx="6977240" cy="5147979"/>
          </a:xfrm>
          <a:prstGeom prst="rect">
            <a:avLst/>
          </a:prstGeom>
        </p:spPr>
      </p:pic>
    </p:spTree>
    <p:extLst>
      <p:ext uri="{BB962C8B-B14F-4D97-AF65-F5344CB8AC3E}">
        <p14:creationId xmlns:p14="http://schemas.microsoft.com/office/powerpoint/2010/main" val="14855383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bc5a8824-98e4-42ba-ba59-3cc2a2c6fc0d"/>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8281</TotalTime>
  <Words>542</Words>
  <Application>Microsoft Office PowerPoint</Application>
  <PresentationFormat>Custom</PresentationFormat>
  <Paragraphs>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Anesu Elizabeth Kurebwaseka</cp:lastModifiedBy>
  <cp:revision>52</cp:revision>
  <dcterms:created xsi:type="dcterms:W3CDTF">2018-09-28T15:16:59Z</dcterms:created>
  <dcterms:modified xsi:type="dcterms:W3CDTF">2024-05-29T13:30:29Z</dcterms:modified>
</cp:coreProperties>
</file>