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4"/>
  </p:sldMasterIdLst>
  <p:sldIdLst>
    <p:sldId id="256" r:id="rId5"/>
  </p:sldIdLst>
  <p:sldSz cx="30275213" cy="42803763"/>
  <p:notesSz cx="6858000" cy="9144000"/>
  <p:custDataLst>
    <p:tags r:id="rId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E66360-AF3E-AF19-2E63-60CB7AD69AFE}" name="Guest User" initials="GU" userId="S::urn:spo:anon#4a955c3e4349a5029412274494d088b91781340a98d97eb3b30dc28e70a025e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race Tetteh" initials="GT" lastIdx="8" clrIdx="0">
    <p:extLst>
      <p:ext uri="{19B8F6BF-5375-455C-9EA6-DF929625EA0E}">
        <p15:presenceInfo xmlns:p15="http://schemas.microsoft.com/office/powerpoint/2012/main" userId="S::gtetteh@avac.org::2de9f474-6164-4682-b0ff-6de43eaec6f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01B"/>
    <a:srgbClr val="E72240"/>
    <a:srgbClr val="8CCDCD"/>
    <a:srgbClr val="462D82"/>
    <a:srgbClr val="E306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4" d="100"/>
          <a:sy n="34" d="100"/>
        </p:scale>
        <p:origin x="648" y="-282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tags" Target="tags/tag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E854B396-427F-0E2A-70BE-3CF52ED59B1F}"/>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33920635"/>
      </p:ext>
    </p:extLst>
  </p:cSld>
  <p:clrMapOvr>
    <a:masterClrMapping/>
  </p:clrMapOvr>
  <p:extLst>
    <p:ext uri="{DCECCB84-F9BA-43D5-87BE-67443E8EF086}">
      <p15:sldGuideLst xmlns:p15="http://schemas.microsoft.com/office/powerpoint/2012/main">
        <p15:guide id="1" pos="668">
          <p15:clr>
            <a:srgbClr val="FBAE40"/>
          </p15:clr>
        </p15:guide>
        <p15:guide id="2" pos="4773">
          <p15:clr>
            <a:srgbClr val="FBAE40"/>
          </p15:clr>
        </p15:guide>
        <p15:guide id="3" pos="14298">
          <p15:clr>
            <a:srgbClr val="FBAE40"/>
          </p15:clr>
        </p15:guide>
        <p15:guide id="4" pos="13845">
          <p15:clr>
            <a:srgbClr val="FBAE40"/>
          </p15:clr>
        </p15:guide>
        <p15:guide id="5" pos="18358">
          <p15:clr>
            <a:srgbClr val="FBAE40"/>
          </p15:clr>
        </p15:guide>
        <p15:guide id="6" pos="5226">
          <p15:clr>
            <a:srgbClr val="FBAE40"/>
          </p15:clr>
        </p15:guide>
        <p15:guide id="7" pos="9309">
          <p15:clr>
            <a:srgbClr val="FBAE40"/>
          </p15:clr>
        </p15:guide>
        <p15:guide id="8" pos="9762">
          <p15:clr>
            <a:srgbClr val="FBAE40"/>
          </p15:clr>
        </p15:guide>
        <p15:guide id="9" orient="horz" pos="25819">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 y="0"/>
            <a:ext cx="30275212" cy="2008060"/>
          </a:xfrm>
          <a:prstGeom prst="rect">
            <a:avLst/>
          </a:prstGeom>
          <a:solidFill>
            <a:schemeClr val="accent1"/>
          </a:solidFill>
        </p:spPr>
        <p:txBody>
          <a:bodyPr vert="horz" wrap="square" lIns="1080000" tIns="720000" rIns="1080000" bIns="720000" rtlCol="0" anchor="ctr">
            <a:spAutoFit/>
          </a:bodyPr>
          <a:lstStyle/>
          <a:p>
            <a:r>
              <a:rPr lang="en-US"/>
              <a:t>Click to edit Master title style</a:t>
            </a:r>
          </a:p>
        </p:txBody>
      </p:sp>
      <p:sp>
        <p:nvSpPr>
          <p:cNvPr id="3" name="Text Placeholder 2"/>
          <p:cNvSpPr>
            <a:spLocks noGrp="1"/>
          </p:cNvSpPr>
          <p:nvPr>
            <p:ph type="body" idx="1"/>
          </p:nvPr>
        </p:nvSpPr>
        <p:spPr>
          <a:xfrm>
            <a:off x="1390045" y="3298735"/>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9BB534C8-9016-6F72-40F9-71D526D9542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706703" y="41401214"/>
            <a:ext cx="3568510" cy="1402548"/>
          </a:xfrm>
          <a:prstGeom prst="rect">
            <a:avLst/>
          </a:prstGeom>
        </p:spPr>
      </p:pic>
      <p:sp>
        <p:nvSpPr>
          <p:cNvPr id="12" name="TextBox 11">
            <a:extLst>
              <a:ext uri="{FF2B5EF4-FFF2-40B4-BE49-F238E27FC236}">
                <a16:creationId xmlns:a16="http://schemas.microsoft.com/office/drawing/2014/main" id="{094F5828-D363-4B84-B9D0-A3981B659DCF}"/>
              </a:ext>
            </a:extLst>
          </p:cNvPr>
          <p:cNvSpPr txBox="1"/>
          <p:nvPr userDrawn="1"/>
        </p:nvSpPr>
        <p:spPr>
          <a:xfrm>
            <a:off x="3167743" y="41899114"/>
            <a:ext cx="184731" cy="369332"/>
          </a:xfrm>
          <a:prstGeom prst="rect">
            <a:avLst/>
          </a:prstGeom>
          <a:noFill/>
        </p:spPr>
        <p:txBody>
          <a:bodyPr wrap="none" rtlCol="0">
            <a:spAutoFit/>
          </a:bodyPr>
          <a:lstStyle/>
          <a:p>
            <a:endParaRPr lang="en-GB"/>
          </a:p>
        </p:txBody>
      </p:sp>
      <p:sp>
        <p:nvSpPr>
          <p:cNvPr id="13" name="TextBox 12">
            <a:extLst>
              <a:ext uri="{FF2B5EF4-FFF2-40B4-BE49-F238E27FC236}">
                <a16:creationId xmlns:a16="http://schemas.microsoft.com/office/drawing/2014/main" id="{C38B122C-D149-3E7A-CCBF-DE2DC3CE80C8}"/>
              </a:ext>
            </a:extLst>
          </p:cNvPr>
          <p:cNvSpPr txBox="1"/>
          <p:nvPr userDrawn="1"/>
        </p:nvSpPr>
        <p:spPr>
          <a:xfrm>
            <a:off x="0" y="41401213"/>
            <a:ext cx="13112863" cy="1402550"/>
          </a:xfrm>
          <a:prstGeom prst="rect">
            <a:avLst/>
          </a:prstGeom>
          <a:noFill/>
        </p:spPr>
        <p:txBody>
          <a:bodyPr wrap="square" lIns="1080000" tIns="0" rIns="1080000" bIns="0" rtlCol="0" anchor="ctr" anchorCtr="0">
            <a:noAutofit/>
          </a:bodyPr>
          <a:lstStyle/>
          <a:p>
            <a:r>
              <a:rPr lang="en-GB"/>
              <a:t>Presented at AIDS 2024, the 25th International AIDS Conference</a:t>
            </a:r>
          </a:p>
        </p:txBody>
      </p:sp>
    </p:spTree>
    <p:extLst>
      <p:ext uri="{BB962C8B-B14F-4D97-AF65-F5344CB8AC3E}">
        <p14:creationId xmlns:p14="http://schemas.microsoft.com/office/powerpoint/2010/main" val="1191649587"/>
      </p:ext>
    </p:extLst>
  </p:cSld>
  <p:clrMap bg1="lt1" tx1="dk1" bg2="lt2" tx2="dk2" accent1="accent1" accent2="accent2" accent3="accent3" accent4="accent4" accent5="accent5" accent6="accent6" hlink="hlink" folHlink="folHlink"/>
  <p:sldLayoutIdLst>
    <p:sldLayoutId id="2147483769" r:id="rId1"/>
  </p:sldLayoutIdLst>
  <p:txStyles>
    <p:titleStyle>
      <a:lvl1pPr algn="l" defTabSz="2270638" rtl="0" eaLnBrk="1" latinLnBrk="0" hangingPunct="1">
        <a:lnSpc>
          <a:spcPct val="90000"/>
        </a:lnSpc>
        <a:spcBef>
          <a:spcPct val="0"/>
        </a:spcBef>
        <a:buNone/>
        <a:defRPr sz="4000" b="1"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126900" algn="l" defTabSz="360000" rtl="0" eaLnBrk="1" latinLnBrk="0" hangingPunct="1">
        <a:lnSpc>
          <a:spcPct val="120000"/>
        </a:lnSpc>
        <a:spcBef>
          <a:spcPts val="2483"/>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1478219"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613538"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748857"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4884176"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en-US"/>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712994" y="3099906"/>
            <a:ext cx="14129236" cy="7507364"/>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lnSpc>
                <a:spcPct val="120000"/>
              </a:lnSpc>
              <a:spcBef>
                <a:spcPct val="0"/>
              </a:spcBef>
              <a:spcAft>
                <a:spcPct val="0"/>
              </a:spcAft>
            </a:pPr>
            <a:r>
              <a:rPr lang="en-US" altLang="en-US" sz="4400" b="1">
                <a:solidFill>
                  <a:srgbClr val="FF0000"/>
                </a:solidFill>
                <a:latin typeface="+mj-lt"/>
                <a:ea typeface="IAS Ribbon Sans Bold" pitchFamily="2" charset="0"/>
              </a:rPr>
              <a:t>Issues</a:t>
            </a: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Advancing community-centered HIV prevention research relies on strong, evidence-based advocacy by coalitions and civil society representing community demands. </a:t>
            </a:r>
            <a:endParaRPr lang="en-US" altLang="en-US" sz="3600">
              <a:solidFill>
                <a:srgbClr val="000000"/>
              </a:solidFill>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pPr>
            <a:endParaRPr lang="en-US" altLang="en-US" sz="3600">
              <a:solidFill>
                <a:srgbClr val="000000"/>
              </a:solidFill>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It can be challenging to identify which strategies are successful amongst many stakeholders in a complex research and policy environment. </a:t>
            </a:r>
            <a:endParaRPr lang="en-US" altLang="en-US" sz="3600">
              <a:solidFill>
                <a:srgbClr val="000000"/>
              </a:solidFill>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pPr>
            <a:endParaRPr lang="en-US" altLang="en-US" sz="3600">
              <a:solidFill>
                <a:srgbClr val="000000"/>
              </a:solidFill>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An effective approach to assess intended and unintended outcomes and establish corrective actions to strengthen future advocacy work is critical to evidence-based advocacy.</a:t>
            </a:r>
          </a:p>
        </p:txBody>
      </p:sp>
      <p:sp>
        <p:nvSpPr>
          <p:cNvPr id="32" name="Title 31">
            <a:extLst>
              <a:ext uri="{FF2B5EF4-FFF2-40B4-BE49-F238E27FC236}">
                <a16:creationId xmlns:a16="http://schemas.microsoft.com/office/drawing/2014/main" id="{854B171F-9AC0-8B46-6B90-35D250EC5D40}"/>
              </a:ext>
            </a:extLst>
          </p:cNvPr>
          <p:cNvSpPr>
            <a:spLocks noGrp="1"/>
          </p:cNvSpPr>
          <p:nvPr>
            <p:ph type="title"/>
          </p:nvPr>
        </p:nvSpPr>
        <p:spPr>
          <a:xfrm>
            <a:off x="1" y="-3951794"/>
            <a:ext cx="30275212" cy="6664913"/>
          </a:xfrm>
        </p:spPr>
        <p:txBody>
          <a:bodyPr/>
          <a:lstStyle/>
          <a:p>
            <a:pPr algn="ctr" defTabSz="3379622">
              <a:lnSpc>
                <a:spcPct val="107000"/>
              </a:lnSpc>
              <a:spcBef>
                <a:spcPts val="0"/>
              </a:spcBef>
              <a:spcAft>
                <a:spcPts val="800"/>
              </a:spcAft>
              <a:defRPr/>
            </a:pPr>
            <a:br>
              <a:rPr lang="en-US"/>
            </a:br>
            <a:r>
              <a:rPr lang="en-US" sz="4800">
                <a:latin typeface="Verdana"/>
                <a:ea typeface="Verdana"/>
              </a:rPr>
              <a:t>Evaluate and Elevate: Leveraging the CASPR Outcomes Assessment Tool (COAT) to Enhance Advocacy Impact </a:t>
            </a:r>
            <a:br>
              <a:rPr lang="en-US"/>
            </a:br>
            <a:br>
              <a:rPr lang="en-US"/>
            </a:br>
            <a:r>
              <a:rPr kumimoji="0" lang="en-US" sz="3200" i="0" u="none" strike="noStrike" kern="1200" cap="none" spc="0" normalizeH="0" baseline="0" noProof="0">
                <a:ln>
                  <a:noFill/>
                </a:ln>
                <a:solidFill>
                  <a:prstClr val="white"/>
                </a:solidFill>
                <a:effectLst/>
                <a:uLnTx/>
                <a:uFillTx/>
                <a:latin typeface="Calibri"/>
                <a:ea typeface="Calibri"/>
                <a:cs typeface="Times New Roman"/>
              </a:rPr>
              <a:t>Authors: </a:t>
            </a:r>
            <a:r>
              <a:rPr kumimoji="0" lang="en-US" sz="3200" b="0" i="0" u="none" strike="noStrike" kern="1200" cap="none" spc="0" normalizeH="0" baseline="0" noProof="0">
                <a:ln>
                  <a:noFill/>
                </a:ln>
                <a:solidFill>
                  <a:prstClr val="white"/>
                </a:solidFill>
                <a:effectLst/>
                <a:uLnTx/>
                <a:uFillTx/>
                <a:latin typeface="Calibri"/>
                <a:ea typeface="Calibri"/>
                <a:cs typeface="Times New Roman"/>
              </a:rPr>
              <a:t>Princess R Mharire</a:t>
            </a:r>
            <a:r>
              <a:rPr kumimoji="0" lang="en-US" sz="3200" b="0" i="0" u="none" strike="noStrike" kern="1200" cap="none" spc="0" normalizeH="0" baseline="30000" noProof="0">
                <a:ln>
                  <a:noFill/>
                </a:ln>
                <a:solidFill>
                  <a:prstClr val="white"/>
                </a:solidFill>
                <a:effectLst/>
                <a:uLnTx/>
                <a:uFillTx/>
                <a:latin typeface="Calibri"/>
                <a:ea typeface="Calibri"/>
                <a:cs typeface="Times New Roman"/>
              </a:rPr>
              <a:t>1</a:t>
            </a:r>
            <a:r>
              <a:rPr kumimoji="0" lang="en-US" sz="3200" b="0" i="0" u="none" strike="noStrike" kern="1200" cap="none" spc="0" normalizeH="0" baseline="0" noProof="0">
                <a:ln>
                  <a:noFill/>
                </a:ln>
                <a:solidFill>
                  <a:prstClr val="white"/>
                </a:solidFill>
                <a:effectLst/>
                <a:uLnTx/>
                <a:uFillTx/>
                <a:latin typeface="Calibri"/>
                <a:ea typeface="Calibri"/>
                <a:cs typeface="Times New Roman"/>
              </a:rPr>
              <a:t>, Barbra Ncube</a:t>
            </a:r>
            <a:r>
              <a:rPr kumimoji="0" lang="en-US" sz="3200" b="0" i="0" u="none" strike="noStrike" kern="1200" cap="none" spc="0" normalizeH="0" baseline="30000" noProof="0">
                <a:ln>
                  <a:noFill/>
                </a:ln>
                <a:solidFill>
                  <a:prstClr val="white"/>
                </a:solidFill>
                <a:effectLst/>
                <a:uLnTx/>
                <a:uFillTx/>
                <a:latin typeface="Calibri"/>
                <a:ea typeface="Calibri"/>
                <a:cs typeface="Times New Roman"/>
              </a:rPr>
              <a:t>1</a:t>
            </a:r>
            <a:r>
              <a:rPr kumimoji="0" lang="en-US" sz="3200" b="0" i="0" u="none" strike="noStrike" kern="1200" cap="none" spc="0" normalizeH="0" baseline="0" noProof="0">
                <a:ln>
                  <a:noFill/>
                </a:ln>
                <a:solidFill>
                  <a:prstClr val="white"/>
                </a:solidFill>
                <a:effectLst/>
                <a:uLnTx/>
                <a:uFillTx/>
                <a:latin typeface="Calibri"/>
                <a:ea typeface="Calibri"/>
                <a:cs typeface="Times New Roman"/>
              </a:rPr>
              <a:t>, Grace Tetteh</a:t>
            </a:r>
            <a:r>
              <a:rPr kumimoji="0" lang="en-US" sz="3200" b="0" i="0" u="none" strike="noStrike" kern="1200" cap="none" spc="0" normalizeH="0" baseline="30000" noProof="0">
                <a:ln>
                  <a:noFill/>
                </a:ln>
                <a:solidFill>
                  <a:prstClr val="white"/>
                </a:solidFill>
                <a:effectLst/>
                <a:uLnTx/>
                <a:uFillTx/>
                <a:latin typeface="Calibri"/>
                <a:ea typeface="Calibri"/>
                <a:cs typeface="Times New Roman"/>
              </a:rPr>
              <a:t>2</a:t>
            </a:r>
            <a:r>
              <a:rPr kumimoji="0" lang="en-US" sz="3200" b="0" i="0" u="none" strike="noStrike" kern="1200" cap="none" spc="0" normalizeH="0" baseline="0" noProof="0">
                <a:ln>
                  <a:noFill/>
                </a:ln>
                <a:solidFill>
                  <a:prstClr val="white"/>
                </a:solidFill>
                <a:effectLst/>
                <a:uLnTx/>
                <a:uFillTx/>
                <a:latin typeface="Calibri"/>
                <a:ea typeface="Calibri"/>
                <a:cs typeface="Times New Roman"/>
              </a:rPr>
              <a:t>, Roberta Sutton</a:t>
            </a:r>
            <a:r>
              <a:rPr kumimoji="0" lang="en-US" sz="3200" b="0" i="0" u="none" strike="noStrike" kern="1200" cap="none" spc="0" normalizeH="0" baseline="30000" noProof="0">
                <a:ln>
                  <a:noFill/>
                </a:ln>
                <a:solidFill>
                  <a:prstClr val="white"/>
                </a:solidFill>
                <a:effectLst/>
                <a:uLnTx/>
                <a:uFillTx/>
                <a:latin typeface="Calibri"/>
                <a:ea typeface="Calibri"/>
                <a:cs typeface="Times New Roman"/>
              </a:rPr>
              <a:t>2</a:t>
            </a:r>
            <a:br>
              <a:rPr lang="en-US" sz="3200" b="1" i="0" u="none" strike="noStrike" kern="1200" cap="none" spc="0" normalizeH="0" baseline="30000" noProof="0">
                <a:ln>
                  <a:noFill/>
                </a:ln>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3200" b="1" i="0" u="none" strike="noStrike" kern="1200" cap="none" spc="0" normalizeH="0" baseline="0" noProof="0">
                <a:ln>
                  <a:noFill/>
                </a:ln>
                <a:solidFill>
                  <a:prstClr val="white"/>
                </a:solidFill>
                <a:effectLst/>
                <a:uLnTx/>
                <a:uFillTx/>
                <a:latin typeface="Calibri"/>
                <a:ea typeface="Calibri"/>
                <a:cs typeface="Times New Roman"/>
              </a:rPr>
              <a:t>Affiliation: </a:t>
            </a:r>
            <a:r>
              <a:rPr kumimoji="0" lang="en-US" sz="3200" b="0" i="0" u="none" strike="noStrike" kern="1200" cap="none" spc="0" normalizeH="0" baseline="0" noProof="0">
                <a:ln>
                  <a:noFill/>
                </a:ln>
                <a:solidFill>
                  <a:prstClr val="white"/>
                </a:solidFill>
                <a:effectLst/>
                <a:uLnTx/>
                <a:uFillTx/>
                <a:latin typeface="Calibri"/>
                <a:ea typeface="Calibri"/>
                <a:cs typeface="Times New Roman"/>
              </a:rPr>
              <a:t>1: Pangaea Zimbabwe, Harare, Zimbabwe</a:t>
            </a:r>
            <a:r>
              <a:rPr lang="en-US" sz="3200" b="0">
                <a:solidFill>
                  <a:prstClr val="white"/>
                </a:solidFill>
                <a:latin typeface="Calibri"/>
                <a:ea typeface="Calibri"/>
                <a:cs typeface="Times New Roman"/>
              </a:rPr>
              <a:t>   </a:t>
            </a:r>
            <a:r>
              <a:rPr kumimoji="0" lang="en-US" sz="3200" b="0" i="0" u="none" strike="noStrike" kern="1200" cap="none" spc="0" normalizeH="0" baseline="0" noProof="0">
                <a:ln>
                  <a:noFill/>
                </a:ln>
                <a:solidFill>
                  <a:prstClr val="white"/>
                </a:solidFill>
                <a:effectLst/>
                <a:uLnTx/>
                <a:uFillTx/>
                <a:latin typeface="Calibri"/>
                <a:ea typeface="Calibri"/>
                <a:cs typeface="Times New Roman"/>
              </a:rPr>
              <a:t> 2: AVAC, USA</a:t>
            </a:r>
            <a:br>
              <a:rPr lang="en-US" sz="32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Times New Roman" panose="02020603050405020304" pitchFamily="18" charset="0"/>
              </a:rPr>
            </a:br>
            <a:br>
              <a:rPr lang="en-US" b="0"/>
            </a:br>
            <a:endParaRPr lang="en-GB" b="0"/>
          </a:p>
        </p:txBody>
      </p:sp>
      <p:sp>
        <p:nvSpPr>
          <p:cNvPr id="26" name="Text Box 4">
            <a:extLst>
              <a:ext uri="{FF2B5EF4-FFF2-40B4-BE49-F238E27FC236}">
                <a16:creationId xmlns:a16="http://schemas.microsoft.com/office/drawing/2014/main" id="{99EAFF80-8B8A-3EBE-DED8-5E8D606821C6}"/>
              </a:ext>
            </a:extLst>
          </p:cNvPr>
          <p:cNvSpPr txBox="1">
            <a:spLocks noChangeArrowheads="1"/>
          </p:cNvSpPr>
          <p:nvPr/>
        </p:nvSpPr>
        <p:spPr bwMode="auto">
          <a:xfrm>
            <a:off x="719309" y="10142797"/>
            <a:ext cx="14284119" cy="6149212"/>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spcBef>
                <a:spcPct val="0"/>
              </a:spcBef>
              <a:spcAft>
                <a:spcPct val="0"/>
              </a:spcAft>
            </a:pPr>
            <a:r>
              <a:rPr lang="en-US" altLang="en-US" sz="4400" b="1">
                <a:solidFill>
                  <a:srgbClr val="FF0000"/>
                </a:solidFill>
                <a:latin typeface="+mj-lt"/>
                <a:ea typeface="IAS Ribbon Sans Bold" pitchFamily="2" charset="0"/>
              </a:rPr>
              <a:t>Description</a:t>
            </a: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The CASPR Outcomes Assessment Tool (COAT) is a unique tool designed to help advocates quantitatively assess results, analyze the impact of their work, and use that evidence for decision-making and planning. </a:t>
            </a:r>
          </a:p>
          <a:p>
            <a:pPr marL="571500" indent="-571500" algn="just" defTabSz="371736">
              <a:spcBef>
                <a:spcPct val="0"/>
              </a:spcBef>
              <a:spcAft>
                <a:spcPct val="0"/>
              </a:spcAft>
              <a:buFont typeface="Arial" panose="020B0604020202020204" pitchFamily="34" charset="0"/>
              <a:buChar char="•"/>
            </a:pPr>
            <a:endParaRPr lang="en-US" altLang="en-US" sz="3600">
              <a:solidFill>
                <a:srgbClr val="000000"/>
              </a:solidFill>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The next step is Brainstorming. This phase in the COAT process enables team members to compile a list of the organization's accomplishments. Questions 1-5 (below) facilitate thinking and reflecting on the results from the past six months, while questions 6-7 assist in prioritizing and rating these results.</a:t>
            </a:r>
          </a:p>
        </p:txBody>
      </p:sp>
      <p:sp>
        <p:nvSpPr>
          <p:cNvPr id="27" name="Text Box 4">
            <a:extLst>
              <a:ext uri="{FF2B5EF4-FFF2-40B4-BE49-F238E27FC236}">
                <a16:creationId xmlns:a16="http://schemas.microsoft.com/office/drawing/2014/main" id="{5F433A92-A25A-5922-74A4-7CBADBD73203}"/>
              </a:ext>
            </a:extLst>
          </p:cNvPr>
          <p:cNvSpPr txBox="1">
            <a:spLocks noChangeArrowheads="1"/>
          </p:cNvSpPr>
          <p:nvPr/>
        </p:nvSpPr>
        <p:spPr bwMode="auto">
          <a:xfrm>
            <a:off x="15898586" y="3251146"/>
            <a:ext cx="13571026" cy="11266779"/>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lnSpc>
                <a:spcPct val="120000"/>
              </a:lnSpc>
              <a:spcBef>
                <a:spcPct val="0"/>
              </a:spcBef>
              <a:spcAft>
                <a:spcPct val="0"/>
              </a:spcAft>
            </a:pPr>
            <a:r>
              <a:rPr lang="en-US" altLang="en-US" sz="4400" b="1">
                <a:solidFill>
                  <a:srgbClr val="FF0000"/>
                </a:solidFill>
                <a:ea typeface="IAS Ribbon Sans Bold" pitchFamily="2" charset="0"/>
              </a:rPr>
              <a:t>Lessons Learned</a:t>
            </a: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Brainstorming results helps to evaluate impact over time, and continuously learn about effective strategies.</a:t>
            </a: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The COAT allows advocates to refine their approach, enhance their impact, and ultimately drive meaningful change in their respective spheres of influence to be told.</a:t>
            </a:r>
          </a:p>
          <a:p>
            <a:pPr algn="just" defTabSz="371736" eaLnBrk="0" fontAlgn="base" hangingPunct="0">
              <a:spcBef>
                <a:spcPct val="0"/>
              </a:spcBef>
              <a:spcAft>
                <a:spcPct val="0"/>
              </a:spcAft>
            </a:pPr>
            <a:endParaRPr lang="en-US" altLang="en-US" sz="3600">
              <a:solidFill>
                <a:srgbClr val="000000"/>
              </a:solidFill>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The COAT enables advocates to concentrate on outcomes rather than solely engaging in activities making it a valuable tool to gauge impact and create a roadmap of successful strategies and areas for improvement. </a:t>
            </a:r>
          </a:p>
          <a:p>
            <a:pPr algn="just" defTabSz="371736" eaLnBrk="0" fontAlgn="base" hangingPunct="0">
              <a:spcBef>
                <a:spcPct val="0"/>
              </a:spcBef>
              <a:spcAft>
                <a:spcPct val="0"/>
              </a:spcAft>
            </a:pPr>
            <a:endParaRPr lang="en-US" altLang="en-US" sz="3600">
              <a:solidFill>
                <a:srgbClr val="000000"/>
              </a:solidFill>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The COAT encourages shared learning across the coalition, strengthening the collective success of CASPR partners. Impactful results and lessons learned are then shared with the Coalition, supporting the strengthening of our collective work. The COAT has documented successful advocacy, including the effectiveness of research literacy efforts to strengthen community and stakeholder engagement during clinical trials</a:t>
            </a:r>
            <a:r>
              <a:rPr lang="en-US" altLang="en-US" sz="3600">
                <a:solidFill>
                  <a:srgbClr val="000000"/>
                </a:solidFill>
                <a:ea typeface="IAS Ribbon Sans Regular" pitchFamily="2" charset="0"/>
              </a:rPr>
              <a:t>.  </a:t>
            </a:r>
            <a:endParaRPr lang="en-US" altLang="en-US" sz="3600" i="1">
              <a:solidFill>
                <a:schemeClr val="accent3"/>
              </a:solidFill>
              <a:ea typeface="IAS Ribbon Sans Regular" pitchFamily="2" charset="0"/>
            </a:endParaRPr>
          </a:p>
        </p:txBody>
      </p:sp>
      <p:sp>
        <p:nvSpPr>
          <p:cNvPr id="28" name="Text Box 4">
            <a:extLst>
              <a:ext uri="{FF2B5EF4-FFF2-40B4-BE49-F238E27FC236}">
                <a16:creationId xmlns:a16="http://schemas.microsoft.com/office/drawing/2014/main" id="{BB8A6B40-9061-150B-9587-CD47E26D1198}"/>
              </a:ext>
            </a:extLst>
          </p:cNvPr>
          <p:cNvSpPr txBox="1">
            <a:spLocks noChangeArrowheads="1"/>
          </p:cNvSpPr>
          <p:nvPr/>
        </p:nvSpPr>
        <p:spPr bwMode="auto">
          <a:xfrm>
            <a:off x="15769290" y="24046507"/>
            <a:ext cx="13592861" cy="6582010"/>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lnSpc>
                <a:spcPct val="120000"/>
              </a:lnSpc>
              <a:spcBef>
                <a:spcPct val="0"/>
              </a:spcBef>
              <a:spcAft>
                <a:spcPct val="0"/>
              </a:spcAft>
            </a:pPr>
            <a:r>
              <a:rPr lang="en-US" altLang="en-US" sz="4400" b="1">
                <a:solidFill>
                  <a:srgbClr val="FF0000"/>
                </a:solidFill>
                <a:latin typeface="+mj-lt"/>
                <a:ea typeface="IAS Ribbon Sans Bold" pitchFamily="2" charset="0"/>
              </a:rPr>
              <a:t>Next Steps</a:t>
            </a: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Ongoing use of the tool allows advocates to refine and strengthen advocacy for low-impact results, and disseminate lessons learned from high-impact results. </a:t>
            </a:r>
          </a:p>
          <a:p>
            <a:pPr algn="just" defTabSz="371736" eaLnBrk="0" fontAlgn="base" hangingPunct="0">
              <a:spcBef>
                <a:spcPct val="0"/>
              </a:spcBef>
              <a:spcAft>
                <a:spcPct val="0"/>
              </a:spcAft>
            </a:pPr>
            <a:endParaRPr lang="en-US" altLang="en-US" sz="3600">
              <a:solidFill>
                <a:srgbClr val="000000"/>
              </a:solidFill>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The COAT is useful to other advocacy and civil society organizations interested in assessing their impact.</a:t>
            </a:r>
          </a:p>
          <a:p>
            <a:pPr algn="just" defTabSz="371736" eaLnBrk="0" fontAlgn="base" hangingPunct="0">
              <a:spcBef>
                <a:spcPct val="0"/>
              </a:spcBef>
              <a:spcAft>
                <a:spcPct val="0"/>
              </a:spcAft>
            </a:pPr>
            <a:endParaRPr lang="en-US" altLang="en-US" sz="3600">
              <a:solidFill>
                <a:srgbClr val="000000"/>
              </a:solidFill>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pPr>
            <a:r>
              <a:rPr lang="en-US" altLang="en-US" sz="3600">
                <a:solidFill>
                  <a:srgbClr val="000000"/>
                </a:solidFill>
                <a:latin typeface="Aptos"/>
                <a:ea typeface="IAS Ribbon Sans Regular" pitchFamily="2" charset="0"/>
              </a:rPr>
              <a:t>Using completed COATs from individual CASPR partners allows a cohesive story of coalition-wide outcomes. </a:t>
            </a:r>
            <a:endParaRPr lang="en-US" altLang="en-US" sz="3600">
              <a:solidFill>
                <a:srgbClr val="000000"/>
              </a:solidFill>
              <a:latin typeface="Aptos" panose="020B0004020202020204" pitchFamily="34" charset="0"/>
              <a:ea typeface="IAS Ribbon Sans Regular" pitchFamily="2" charset="0"/>
            </a:endParaRPr>
          </a:p>
        </p:txBody>
      </p:sp>
      <p:sp>
        <p:nvSpPr>
          <p:cNvPr id="5" name="TextBox 4">
            <a:extLst>
              <a:ext uri="{FF2B5EF4-FFF2-40B4-BE49-F238E27FC236}">
                <a16:creationId xmlns:a16="http://schemas.microsoft.com/office/drawing/2014/main" id="{803F8474-311F-BBC6-F6C0-A9C0E3793849}"/>
              </a:ext>
            </a:extLst>
          </p:cNvPr>
          <p:cNvSpPr txBox="1"/>
          <p:nvPr/>
        </p:nvSpPr>
        <p:spPr>
          <a:xfrm>
            <a:off x="573697" y="39915316"/>
            <a:ext cx="8113082" cy="461665"/>
          </a:xfrm>
          <a:prstGeom prst="rect">
            <a:avLst/>
          </a:prstGeom>
          <a:noFill/>
        </p:spPr>
        <p:txBody>
          <a:bodyPr wrap="square" rtlCol="0">
            <a:spAutoFit/>
          </a:bodyPr>
          <a:lstStyle/>
          <a:p>
            <a:r>
              <a:rPr lang="en-US" sz="2400" b="1" i="1">
                <a:solidFill>
                  <a:srgbClr val="0070C0"/>
                </a:solidFill>
              </a:rPr>
              <a:t>Fig 1: Summary of completed COAT results. </a:t>
            </a:r>
          </a:p>
        </p:txBody>
      </p:sp>
      <p:pic>
        <p:nvPicPr>
          <p:cNvPr id="7" name="Picture 6">
            <a:extLst>
              <a:ext uri="{FF2B5EF4-FFF2-40B4-BE49-F238E27FC236}">
                <a16:creationId xmlns:a16="http://schemas.microsoft.com/office/drawing/2014/main" id="{2603CA10-FEB0-424B-E793-803EF0A08C38}"/>
              </a:ext>
            </a:extLst>
          </p:cNvPr>
          <p:cNvPicPr>
            <a:picLocks noChangeAspect="1"/>
          </p:cNvPicPr>
          <p:nvPr/>
        </p:nvPicPr>
        <p:blipFill>
          <a:blip r:embed="rId2"/>
          <a:stretch>
            <a:fillRect/>
          </a:stretch>
        </p:blipFill>
        <p:spPr>
          <a:xfrm>
            <a:off x="16489802" y="15391232"/>
            <a:ext cx="6749231" cy="6629858"/>
          </a:xfrm>
          <a:prstGeom prst="rect">
            <a:avLst/>
          </a:prstGeom>
        </p:spPr>
      </p:pic>
      <p:pic>
        <p:nvPicPr>
          <p:cNvPr id="8" name="Picture 7">
            <a:extLst>
              <a:ext uri="{FF2B5EF4-FFF2-40B4-BE49-F238E27FC236}">
                <a16:creationId xmlns:a16="http://schemas.microsoft.com/office/drawing/2014/main" id="{15F0ECA1-0FF1-38D8-D030-6B4B54E7708C}"/>
              </a:ext>
            </a:extLst>
          </p:cNvPr>
          <p:cNvPicPr>
            <a:picLocks noChangeAspect="1"/>
          </p:cNvPicPr>
          <p:nvPr/>
        </p:nvPicPr>
        <p:blipFill>
          <a:blip r:embed="rId3"/>
          <a:stretch>
            <a:fillRect/>
          </a:stretch>
        </p:blipFill>
        <p:spPr>
          <a:xfrm>
            <a:off x="23294840" y="14557390"/>
            <a:ext cx="6710404" cy="4347989"/>
          </a:xfrm>
          <a:prstGeom prst="rect">
            <a:avLst/>
          </a:prstGeom>
        </p:spPr>
      </p:pic>
      <p:pic>
        <p:nvPicPr>
          <p:cNvPr id="9" name="Picture 8">
            <a:extLst>
              <a:ext uri="{FF2B5EF4-FFF2-40B4-BE49-F238E27FC236}">
                <a16:creationId xmlns:a16="http://schemas.microsoft.com/office/drawing/2014/main" id="{C0564304-4F00-97AC-2403-E88AEA3F4724}"/>
              </a:ext>
            </a:extLst>
          </p:cNvPr>
          <p:cNvPicPr>
            <a:picLocks noChangeAspect="1"/>
          </p:cNvPicPr>
          <p:nvPr/>
        </p:nvPicPr>
        <p:blipFill>
          <a:blip r:embed="rId4"/>
          <a:stretch>
            <a:fillRect/>
          </a:stretch>
        </p:blipFill>
        <p:spPr>
          <a:xfrm>
            <a:off x="23206484" y="18940380"/>
            <a:ext cx="6902475" cy="3806751"/>
          </a:xfrm>
          <a:prstGeom prst="rect">
            <a:avLst/>
          </a:prstGeom>
        </p:spPr>
      </p:pic>
      <p:sp>
        <p:nvSpPr>
          <p:cNvPr id="11" name="TextBox 10">
            <a:extLst>
              <a:ext uri="{FF2B5EF4-FFF2-40B4-BE49-F238E27FC236}">
                <a16:creationId xmlns:a16="http://schemas.microsoft.com/office/drawing/2014/main" id="{C12D94CC-8F84-807E-EF40-0A73764C1119}"/>
              </a:ext>
            </a:extLst>
          </p:cNvPr>
          <p:cNvSpPr txBox="1"/>
          <p:nvPr/>
        </p:nvSpPr>
        <p:spPr>
          <a:xfrm>
            <a:off x="15988179" y="22875585"/>
            <a:ext cx="13527829" cy="830997"/>
          </a:xfrm>
          <a:prstGeom prst="rect">
            <a:avLst/>
          </a:prstGeom>
          <a:noFill/>
        </p:spPr>
        <p:txBody>
          <a:bodyPr wrap="square">
            <a:spAutoFit/>
          </a:bodyPr>
          <a:lstStyle/>
          <a:p>
            <a:r>
              <a:rPr lang="en-US" sz="2400" b="1" i="1">
                <a:solidFill>
                  <a:srgbClr val="0070C0"/>
                </a:solidFill>
              </a:rPr>
              <a:t>Fig 3: Participants collectively identify and share the results of their advocacy work as part of the COAT Completion Exercise</a:t>
            </a:r>
            <a:endParaRPr lang="en-US" sz="2400">
              <a:solidFill>
                <a:srgbClr val="0070C0"/>
              </a:solidFill>
            </a:endParaRPr>
          </a:p>
        </p:txBody>
      </p:sp>
      <p:pic>
        <p:nvPicPr>
          <p:cNvPr id="12" name="Picture 11">
            <a:extLst>
              <a:ext uri="{FF2B5EF4-FFF2-40B4-BE49-F238E27FC236}">
                <a16:creationId xmlns:a16="http://schemas.microsoft.com/office/drawing/2014/main" id="{7C61602E-3E7D-D5AD-14E5-788647108275}"/>
              </a:ext>
            </a:extLst>
          </p:cNvPr>
          <p:cNvPicPr>
            <a:picLocks noChangeAspect="1"/>
          </p:cNvPicPr>
          <p:nvPr/>
        </p:nvPicPr>
        <p:blipFill>
          <a:blip r:embed="rId5"/>
          <a:stretch>
            <a:fillRect/>
          </a:stretch>
        </p:blipFill>
        <p:spPr>
          <a:xfrm>
            <a:off x="15783787" y="30917122"/>
            <a:ext cx="6906385" cy="6500284"/>
          </a:xfrm>
          <a:prstGeom prst="rect">
            <a:avLst/>
          </a:prstGeom>
        </p:spPr>
      </p:pic>
      <p:pic>
        <p:nvPicPr>
          <p:cNvPr id="13" name="Picture 12">
            <a:extLst>
              <a:ext uri="{FF2B5EF4-FFF2-40B4-BE49-F238E27FC236}">
                <a16:creationId xmlns:a16="http://schemas.microsoft.com/office/drawing/2014/main" id="{36F826B5-6DC8-93FB-7E7A-EBC7586002DB}"/>
              </a:ext>
            </a:extLst>
          </p:cNvPr>
          <p:cNvPicPr>
            <a:picLocks noChangeAspect="1"/>
          </p:cNvPicPr>
          <p:nvPr/>
        </p:nvPicPr>
        <p:blipFill>
          <a:blip r:embed="rId6"/>
          <a:stretch>
            <a:fillRect/>
          </a:stretch>
        </p:blipFill>
        <p:spPr>
          <a:xfrm>
            <a:off x="22827586" y="30800053"/>
            <a:ext cx="6951404" cy="6537541"/>
          </a:xfrm>
          <a:prstGeom prst="rect">
            <a:avLst/>
          </a:prstGeom>
        </p:spPr>
      </p:pic>
      <p:sp>
        <p:nvSpPr>
          <p:cNvPr id="14" name="TextBox 13">
            <a:extLst>
              <a:ext uri="{FF2B5EF4-FFF2-40B4-BE49-F238E27FC236}">
                <a16:creationId xmlns:a16="http://schemas.microsoft.com/office/drawing/2014/main" id="{2400B49D-5CA3-7B0B-4794-E6FED53FDD14}"/>
              </a:ext>
            </a:extLst>
          </p:cNvPr>
          <p:cNvSpPr txBox="1"/>
          <p:nvPr/>
        </p:nvSpPr>
        <p:spPr>
          <a:xfrm>
            <a:off x="15844589" y="37613454"/>
            <a:ext cx="13686290" cy="830997"/>
          </a:xfrm>
          <a:prstGeom prst="rect">
            <a:avLst/>
          </a:prstGeom>
          <a:noFill/>
        </p:spPr>
        <p:txBody>
          <a:bodyPr wrap="square" rtlCol="0">
            <a:spAutoFit/>
          </a:bodyPr>
          <a:lstStyle/>
          <a:p>
            <a:r>
              <a:rPr lang="en-US" sz="2400" b="1" i="1">
                <a:solidFill>
                  <a:srgbClr val="0070C0"/>
                </a:solidFill>
              </a:rPr>
              <a:t>Fig 4: Participants collectively discuss ways of maintaining positive results and learning from those that did not do so well.</a:t>
            </a:r>
            <a:endParaRPr lang="en-US" sz="2000">
              <a:solidFill>
                <a:srgbClr val="0070C0"/>
              </a:solidFill>
            </a:endParaRPr>
          </a:p>
        </p:txBody>
      </p:sp>
      <p:sp>
        <p:nvSpPr>
          <p:cNvPr id="16" name="TextBox 15">
            <a:extLst>
              <a:ext uri="{FF2B5EF4-FFF2-40B4-BE49-F238E27FC236}">
                <a16:creationId xmlns:a16="http://schemas.microsoft.com/office/drawing/2014/main" id="{CE67D2B0-27C0-72A1-4DD8-CA133B2AD496}"/>
              </a:ext>
            </a:extLst>
          </p:cNvPr>
          <p:cNvSpPr txBox="1"/>
          <p:nvPr/>
        </p:nvSpPr>
        <p:spPr>
          <a:xfrm>
            <a:off x="9119937" y="41738087"/>
            <a:ext cx="16844210" cy="1065676"/>
          </a:xfrm>
          <a:prstGeom prst="rect">
            <a:avLst/>
          </a:prstGeom>
          <a:noFill/>
        </p:spPr>
        <p:txBody>
          <a:bodyPr wrap="square">
            <a:spAutoFit/>
          </a:bodyPr>
          <a:lstStyle/>
          <a:p>
            <a:pPr algn="just">
              <a:lnSpc>
                <a:spcPct val="107000"/>
              </a:lnSpc>
              <a:spcAft>
                <a:spcPts val="800"/>
              </a:spcAft>
            </a:pPr>
            <a:r>
              <a:rPr lang="en-US" sz="2000" i="1">
                <a:latin typeface="Calibri" panose="020F0502020204030204" pitchFamily="34" charset="0"/>
                <a:ea typeface="Calibri" panose="020F0502020204030204" pitchFamily="34" charset="0"/>
                <a:cs typeface="Times New Roman" panose="02020603050405020304" pitchFamily="18" charset="0"/>
              </a:rPr>
              <a:t>This work was supported by the </a:t>
            </a:r>
            <a:r>
              <a:rPr lang="en-US" sz="2000" b="1" i="1">
                <a:latin typeface="Calibri" panose="020F0502020204030204" pitchFamily="34" charset="0"/>
                <a:ea typeface="Calibri" panose="020F0502020204030204" pitchFamily="34" charset="0"/>
                <a:cs typeface="Times New Roman" panose="02020603050405020304" pitchFamily="18" charset="0"/>
              </a:rPr>
              <a:t>Coalition to Accelerate and Support Prevention Research </a:t>
            </a:r>
            <a:r>
              <a:rPr lang="en-US" sz="2000" i="1">
                <a:latin typeface="Calibri" panose="020F0502020204030204" pitchFamily="34" charset="0"/>
                <a:ea typeface="Calibri" panose="020F0502020204030204" pitchFamily="34" charset="0"/>
                <a:cs typeface="Times New Roman" panose="02020603050405020304" pitchFamily="18" charset="0"/>
              </a:rPr>
              <a:t>(CASPR), made possible by the generous support of the American people through the US President’s Emergency Plan for AIDS Relief (PEPFAR) and the US Agency for International Development (USAID). The contents do not necessarily reflect the views of PEPFAR, USAID or the United States Government.</a:t>
            </a:r>
            <a:endParaRPr lang="en-US" sz="2000" i="1">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7" name="Picture 16">
            <a:extLst>
              <a:ext uri="{FF2B5EF4-FFF2-40B4-BE49-F238E27FC236}">
                <a16:creationId xmlns:a16="http://schemas.microsoft.com/office/drawing/2014/main" id="{BABF74B1-33F9-FD2D-B524-621F70DE6003}"/>
              </a:ext>
            </a:extLst>
          </p:cNvPr>
          <p:cNvPicPr>
            <a:picLocks noChangeAspect="1"/>
          </p:cNvPicPr>
          <p:nvPr/>
        </p:nvPicPr>
        <p:blipFill>
          <a:blip r:embed="rId7"/>
          <a:stretch>
            <a:fillRect/>
          </a:stretch>
        </p:blipFill>
        <p:spPr>
          <a:xfrm>
            <a:off x="10042139" y="40748348"/>
            <a:ext cx="6909680" cy="1127050"/>
          </a:xfrm>
          <a:prstGeom prst="rect">
            <a:avLst/>
          </a:prstGeom>
        </p:spPr>
      </p:pic>
      <p:pic>
        <p:nvPicPr>
          <p:cNvPr id="18" name="Picture 17">
            <a:extLst>
              <a:ext uri="{FF2B5EF4-FFF2-40B4-BE49-F238E27FC236}">
                <a16:creationId xmlns:a16="http://schemas.microsoft.com/office/drawing/2014/main" id="{345D6914-8793-D9F5-CAE1-F3DEC79F48BB}"/>
              </a:ext>
            </a:extLst>
          </p:cNvPr>
          <p:cNvPicPr>
            <a:picLocks noChangeAspect="1"/>
          </p:cNvPicPr>
          <p:nvPr/>
        </p:nvPicPr>
        <p:blipFill>
          <a:blip r:embed="rId8"/>
          <a:stretch>
            <a:fillRect/>
          </a:stretch>
        </p:blipFill>
        <p:spPr>
          <a:xfrm>
            <a:off x="17272000" y="40426864"/>
            <a:ext cx="1251893" cy="1111930"/>
          </a:xfrm>
          <a:prstGeom prst="rect">
            <a:avLst/>
          </a:prstGeom>
        </p:spPr>
      </p:pic>
      <p:pic>
        <p:nvPicPr>
          <p:cNvPr id="19" name="Picture 18">
            <a:extLst>
              <a:ext uri="{FF2B5EF4-FFF2-40B4-BE49-F238E27FC236}">
                <a16:creationId xmlns:a16="http://schemas.microsoft.com/office/drawing/2014/main" id="{BB5DCA13-2CAD-C053-17C6-3F36DEAE3E93}"/>
              </a:ext>
            </a:extLst>
          </p:cNvPr>
          <p:cNvPicPr>
            <a:picLocks noChangeAspect="1"/>
          </p:cNvPicPr>
          <p:nvPr/>
        </p:nvPicPr>
        <p:blipFill>
          <a:blip r:embed="rId9"/>
          <a:stretch>
            <a:fillRect/>
          </a:stretch>
        </p:blipFill>
        <p:spPr>
          <a:xfrm>
            <a:off x="19363705" y="40768275"/>
            <a:ext cx="2147004" cy="917671"/>
          </a:xfrm>
          <a:prstGeom prst="rect">
            <a:avLst/>
          </a:prstGeom>
        </p:spPr>
      </p:pic>
      <p:pic>
        <p:nvPicPr>
          <p:cNvPr id="20" name="Picture 19">
            <a:extLst>
              <a:ext uri="{FF2B5EF4-FFF2-40B4-BE49-F238E27FC236}">
                <a16:creationId xmlns:a16="http://schemas.microsoft.com/office/drawing/2014/main" id="{82A43A03-EC92-5E66-C537-92700031382F}"/>
              </a:ext>
            </a:extLst>
          </p:cNvPr>
          <p:cNvPicPr>
            <a:picLocks noChangeAspect="1"/>
          </p:cNvPicPr>
          <p:nvPr/>
        </p:nvPicPr>
        <p:blipFill>
          <a:blip r:embed="rId10"/>
          <a:stretch>
            <a:fillRect/>
          </a:stretch>
        </p:blipFill>
        <p:spPr>
          <a:xfrm>
            <a:off x="22147347" y="40398840"/>
            <a:ext cx="1944867" cy="1395230"/>
          </a:xfrm>
          <a:prstGeom prst="rect">
            <a:avLst/>
          </a:prstGeom>
        </p:spPr>
      </p:pic>
      <p:cxnSp>
        <p:nvCxnSpPr>
          <p:cNvPr id="15" name="Straight Connector 14">
            <a:extLst>
              <a:ext uri="{FF2B5EF4-FFF2-40B4-BE49-F238E27FC236}">
                <a16:creationId xmlns:a16="http://schemas.microsoft.com/office/drawing/2014/main" id="{3C45549C-EE3A-CFF4-9FE8-41F53750C7FC}"/>
              </a:ext>
            </a:extLst>
          </p:cNvPr>
          <p:cNvCxnSpPr>
            <a:cxnSpLocks/>
          </p:cNvCxnSpPr>
          <p:nvPr/>
        </p:nvCxnSpPr>
        <p:spPr>
          <a:xfrm>
            <a:off x="8927432" y="40594547"/>
            <a:ext cx="0" cy="22092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FAC7D7B-5AAF-D851-6592-37858D06B5DD}"/>
              </a:ext>
            </a:extLst>
          </p:cNvPr>
          <p:cNvCxnSpPr>
            <a:cxnSpLocks/>
          </p:cNvCxnSpPr>
          <p:nvPr/>
        </p:nvCxnSpPr>
        <p:spPr>
          <a:xfrm>
            <a:off x="26140612" y="40402042"/>
            <a:ext cx="0" cy="2401721"/>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C809B5F-8056-9C89-F3DB-9F0B444093EB}"/>
              </a:ext>
            </a:extLst>
          </p:cNvPr>
          <p:cNvSpPr txBox="1"/>
          <p:nvPr/>
        </p:nvSpPr>
        <p:spPr>
          <a:xfrm>
            <a:off x="732941" y="22490727"/>
            <a:ext cx="14511243" cy="7325322"/>
          </a:xfrm>
          <a:prstGeom prst="rect">
            <a:avLst/>
          </a:prstGeom>
          <a:noFill/>
        </p:spPr>
        <p:txBody>
          <a:bodyPr wrap="square" lIns="91440" tIns="45720" rIns="91440" bIns="45720" anchor="t">
            <a:spAutoFit/>
          </a:bodyPr>
          <a:lstStyle/>
          <a:p>
            <a:pPr marL="571500" indent="-571500" algn="just" defTabSz="371736" eaLnBrk="0" fontAlgn="base" hangingPunct="0">
              <a:spcBef>
                <a:spcPct val="0"/>
              </a:spcBef>
              <a:spcAft>
                <a:spcPct val="0"/>
              </a:spcAft>
              <a:buFont typeface="Arial" panose="020B0604020202020204" pitchFamily="34" charset="0"/>
              <a:buChar char="•"/>
              <a:defRPr/>
            </a:pPr>
            <a:r>
              <a:rPr kumimoji="0" lang="en-US" altLang="en-US" sz="3600" b="0" i="0" u="none" strike="noStrike" kern="1200" cap="none" spc="0" normalizeH="0" baseline="0" noProof="0">
                <a:ln>
                  <a:noFill/>
                </a:ln>
                <a:solidFill>
                  <a:srgbClr val="000000"/>
                </a:solidFill>
                <a:effectLst/>
                <a:uLnTx/>
                <a:uFillTx/>
                <a:latin typeface="Aptos"/>
                <a:ea typeface="IAS Ribbon Sans Regular" pitchFamily="2" charset="0"/>
              </a:rPr>
              <a:t>Advocates connect outcomes to key activities/strategies and evaluate evidence of their contributions to the result.</a:t>
            </a:r>
            <a:r>
              <a:rPr lang="en-US" altLang="en-US" sz="3600">
                <a:solidFill>
                  <a:srgbClr val="000000"/>
                </a:solidFill>
                <a:latin typeface="Aptos"/>
                <a:ea typeface="IAS Ribbon Sans Regular" pitchFamily="2" charset="0"/>
              </a:rPr>
              <a:t> </a:t>
            </a:r>
            <a:endParaRPr lang="en-US"/>
          </a:p>
          <a:p>
            <a:pPr marL="571500" marR="0" lvl="0" indent="-571500" algn="just" defTabSz="371736">
              <a:lnSpc>
                <a:spcPct val="100000"/>
              </a:lnSpc>
              <a:spcBef>
                <a:spcPct val="0"/>
              </a:spcBef>
              <a:spcAft>
                <a:spcPct val="0"/>
              </a:spcAft>
              <a:buClrTx/>
              <a:buSzTx/>
              <a:buFont typeface="Arial" panose="020B0604020202020204" pitchFamily="34" charset="0"/>
              <a:buChar char="•"/>
              <a:tabLst/>
              <a:defRPr/>
            </a:pPr>
            <a:endParaRPr lang="en-US" altLang="en-US" sz="3600" b="0" i="0" u="none" strike="noStrike" kern="1200" cap="none" spc="0" normalizeH="0" baseline="0" noProof="0">
              <a:ln>
                <a:noFill/>
              </a:ln>
              <a:solidFill>
                <a:srgbClr val="000000"/>
              </a:solidFill>
              <a:effectLst/>
              <a:uLnTx/>
              <a:uFillTx/>
              <a:latin typeface="Aptos" panose="020B0004020202020204" pitchFamily="34" charset="0"/>
              <a:ea typeface="IAS Ribbon Sans Regular" pitchFamily="2" charset="0"/>
            </a:endParaRPr>
          </a:p>
          <a:p>
            <a:pPr marL="571500" indent="-571500" algn="just" defTabSz="371736" eaLnBrk="0" fontAlgn="base" hangingPunct="0">
              <a:spcBef>
                <a:spcPct val="0"/>
              </a:spcBef>
              <a:spcAft>
                <a:spcPct val="0"/>
              </a:spcAft>
              <a:buFont typeface="Arial" panose="020B0604020202020204" pitchFamily="34" charset="0"/>
              <a:buChar char="•"/>
              <a:defRPr/>
            </a:pPr>
            <a:r>
              <a:rPr kumimoji="0" lang="en-US" altLang="en-US" sz="3600" b="0" i="0" u="none" strike="noStrike" kern="1200" cap="none" spc="0" normalizeH="0" baseline="0" noProof="0">
                <a:ln>
                  <a:noFill/>
                </a:ln>
                <a:solidFill>
                  <a:srgbClr val="000000"/>
                </a:solidFill>
                <a:effectLst/>
                <a:uLnTx/>
                <a:uFillTx/>
                <a:latin typeface="Aptos"/>
                <a:ea typeface="IAS Ribbon Sans Regular" pitchFamily="2" charset="0"/>
              </a:rPr>
              <a:t>For a single result,</a:t>
            </a:r>
            <a:r>
              <a:rPr lang="en-US" altLang="en-US" sz="3600">
                <a:solidFill>
                  <a:srgbClr val="000000"/>
                </a:solidFill>
                <a:latin typeface="Aptos"/>
                <a:ea typeface="IAS Ribbon Sans Regular" pitchFamily="2" charset="0"/>
              </a:rPr>
              <a:t> </a:t>
            </a:r>
            <a:r>
              <a:rPr kumimoji="0" lang="en-US" altLang="en-US" sz="3600" b="0" i="0" u="none" strike="noStrike" kern="1200" cap="none" spc="0" normalizeH="0" baseline="0" noProof="0">
                <a:ln>
                  <a:noFill/>
                </a:ln>
                <a:solidFill>
                  <a:srgbClr val="000000"/>
                </a:solidFill>
                <a:effectLst/>
                <a:uLnTx/>
                <a:uFillTx/>
                <a:latin typeface="Aptos"/>
                <a:ea typeface="IAS Ribbon Sans Regular" pitchFamily="2" charset="0"/>
              </a:rPr>
              <a:t> quantitative ratings are given for 3 categories: influence, recognition, and durability. Each rating is substantiated with qualitative evidence, and an overall impact score is calculated; scores range from 0 (low impact) to 12 (high impact).</a:t>
            </a:r>
            <a:endParaRPr lang="en-US" altLang="en-US" sz="3600" b="0" i="0" u="none" strike="noStrike" kern="1200" cap="none" spc="0" normalizeH="0" baseline="0" noProof="0">
              <a:ln>
                <a:noFill/>
              </a:ln>
              <a:solidFill>
                <a:srgbClr val="000000"/>
              </a:solidFill>
              <a:effectLst/>
              <a:uLnTx/>
              <a:uFillTx/>
              <a:latin typeface="Aptos"/>
              <a:ea typeface="IAS Ribbon Sans Regular" pitchFamily="2" charset="0"/>
            </a:endParaRPr>
          </a:p>
          <a:p>
            <a:pPr marL="0" marR="0" lvl="0" indent="0" algn="just" defTabSz="371736" rtl="0" eaLnBrk="0" fontAlgn="base" latinLnBrk="0" hangingPunct="0">
              <a:lnSpc>
                <a:spcPct val="100000"/>
              </a:lnSpc>
              <a:spcBef>
                <a:spcPct val="0"/>
              </a:spcBef>
              <a:spcAft>
                <a:spcPct val="0"/>
              </a:spcAft>
              <a:buClrTx/>
              <a:buSzTx/>
              <a:buFontTx/>
              <a:buNone/>
              <a:tabLst/>
              <a:defRPr/>
            </a:pPr>
            <a:endParaRPr kumimoji="0" lang="en-US" altLang="en-US" sz="3600" b="0" i="0" u="none" strike="noStrike" kern="1200" cap="none" spc="0" normalizeH="0" baseline="0" noProof="0">
              <a:ln>
                <a:noFill/>
              </a:ln>
              <a:solidFill>
                <a:srgbClr val="000000"/>
              </a:solidFill>
              <a:effectLst/>
              <a:uLnTx/>
              <a:uFillTx/>
              <a:latin typeface="Aptos" panose="020B0004020202020204" pitchFamily="34" charset="0"/>
              <a:ea typeface="IAS Ribbon Sans Regular" pitchFamily="2" charset="0"/>
              <a:cs typeface="+mn-cs"/>
            </a:endParaRPr>
          </a:p>
          <a:p>
            <a:pPr marL="571500" indent="-571500" algn="just" defTabSz="371736" eaLnBrk="0" fontAlgn="base" hangingPunct="0">
              <a:spcBef>
                <a:spcPct val="0"/>
              </a:spcBef>
              <a:spcAft>
                <a:spcPct val="0"/>
              </a:spcAft>
              <a:buFont typeface="Arial" panose="020B0604020202020204" pitchFamily="34" charset="0"/>
              <a:buChar char="•"/>
              <a:defRPr/>
            </a:pPr>
            <a:r>
              <a:rPr kumimoji="0" lang="en-US" altLang="en-US" sz="3600" b="0" i="0" u="none" strike="noStrike" kern="1200" cap="none" spc="0" normalizeH="0" baseline="0" noProof="0">
                <a:ln>
                  <a:noFill/>
                </a:ln>
                <a:solidFill>
                  <a:srgbClr val="000000"/>
                </a:solidFill>
                <a:effectLst/>
                <a:uLnTx/>
                <a:uFillTx/>
                <a:latin typeface="Aptos"/>
                <a:ea typeface="IAS Ribbon Sans Regular" pitchFamily="2" charset="0"/>
              </a:rPr>
              <a:t>In the Summary Action Plan, advocates devise follow-up actions for low-impact outcomes to strengthen results and adjust tactics. The completed COAT report showcases attained outcomes, outlines adjustment plans, and summarizes the collective value and influence on the HIV Prevention research agenda.</a:t>
            </a:r>
            <a:r>
              <a:rPr lang="en-US" altLang="en-US" sz="3600">
                <a:solidFill>
                  <a:srgbClr val="000000"/>
                </a:solidFill>
                <a:latin typeface="Aptos"/>
                <a:ea typeface="IAS Ribbon Sans Regular" pitchFamily="2" charset="0"/>
              </a:rPr>
              <a:t> </a:t>
            </a:r>
            <a:endParaRPr lang="en-US" altLang="en-US" sz="3600" b="0" i="0" u="none" strike="noStrike" kern="1200" cap="none" spc="0" normalizeH="0" baseline="0" noProof="0">
              <a:ln>
                <a:noFill/>
              </a:ln>
              <a:solidFill>
                <a:srgbClr val="000000"/>
              </a:solidFill>
              <a:effectLst/>
              <a:uLnTx/>
              <a:uFillTx/>
              <a:latin typeface="Aptos" panose="020B0004020202020204" pitchFamily="34" charset="0"/>
              <a:ea typeface="IAS Ribbon Sans Regular" pitchFamily="2" charset="0"/>
            </a:endParaRPr>
          </a:p>
        </p:txBody>
      </p:sp>
      <p:sp>
        <p:nvSpPr>
          <p:cNvPr id="24" name="TextBox 23">
            <a:extLst>
              <a:ext uri="{FF2B5EF4-FFF2-40B4-BE49-F238E27FC236}">
                <a16:creationId xmlns:a16="http://schemas.microsoft.com/office/drawing/2014/main" id="{66DA982C-1462-6E41-8370-A4996BC4537B}"/>
              </a:ext>
            </a:extLst>
          </p:cNvPr>
          <p:cNvSpPr txBox="1"/>
          <p:nvPr/>
        </p:nvSpPr>
        <p:spPr>
          <a:xfrm>
            <a:off x="916632" y="16375070"/>
            <a:ext cx="14353364" cy="6001643"/>
          </a:xfrm>
          <a:prstGeom prst="rect">
            <a:avLst/>
          </a:prstGeom>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2400">
                <a:solidFill>
                  <a:schemeClr val="accent1">
                    <a:lumMod val="75000"/>
                  </a:schemeClr>
                </a:solidFill>
                <a:ea typeface="+mn-lt"/>
                <a:cs typeface="+mn-lt"/>
              </a:rPr>
              <a:t>1. What were the key results or wins of your work in the last 6 months?</a:t>
            </a:r>
            <a:endParaRPr lang="en-US" sz="2400">
              <a:solidFill>
                <a:schemeClr val="accent1">
                  <a:lumMod val="75000"/>
                </a:schemeClr>
              </a:solidFill>
              <a:ea typeface="Verdana"/>
            </a:endParaRPr>
          </a:p>
          <a:p>
            <a:endParaRPr lang="en-US" sz="2400">
              <a:solidFill>
                <a:schemeClr val="accent1">
                  <a:lumMod val="75000"/>
                </a:schemeClr>
              </a:solidFill>
              <a:ea typeface="+mn-lt"/>
              <a:cs typeface="+mn-lt"/>
            </a:endParaRPr>
          </a:p>
          <a:p>
            <a:pPr algn="just"/>
            <a:r>
              <a:rPr lang="en-US" sz="2400">
                <a:solidFill>
                  <a:schemeClr val="accent1">
                    <a:lumMod val="75000"/>
                  </a:schemeClr>
                </a:solidFill>
                <a:ea typeface="+mn-lt"/>
                <a:cs typeface="+mn-lt"/>
              </a:rPr>
              <a:t>2. Why were these results or wins important?</a:t>
            </a:r>
            <a:endParaRPr lang="en-US" sz="2400">
              <a:solidFill>
                <a:schemeClr val="accent1">
                  <a:lumMod val="75000"/>
                </a:schemeClr>
              </a:solidFill>
              <a:ea typeface="Verdana"/>
            </a:endParaRPr>
          </a:p>
          <a:p>
            <a:pPr algn="just"/>
            <a:endParaRPr lang="en-US" sz="2400">
              <a:solidFill>
                <a:schemeClr val="accent1">
                  <a:lumMod val="75000"/>
                </a:schemeClr>
              </a:solidFill>
              <a:ea typeface="+mn-lt"/>
              <a:cs typeface="+mn-lt"/>
            </a:endParaRPr>
          </a:p>
          <a:p>
            <a:pPr algn="just"/>
            <a:r>
              <a:rPr lang="en-US" sz="2400">
                <a:solidFill>
                  <a:schemeClr val="accent1">
                    <a:lumMod val="75000"/>
                  </a:schemeClr>
                </a:solidFill>
                <a:ea typeface="+mn-lt"/>
                <a:cs typeface="+mn-lt"/>
              </a:rPr>
              <a:t>3. Which activities helped you achieve these results?</a:t>
            </a:r>
            <a:endParaRPr lang="en-US" sz="2400">
              <a:solidFill>
                <a:schemeClr val="accent1">
                  <a:lumMod val="75000"/>
                </a:schemeClr>
              </a:solidFill>
              <a:ea typeface="Verdana"/>
            </a:endParaRPr>
          </a:p>
          <a:p>
            <a:pPr algn="just"/>
            <a:endParaRPr lang="en-US" sz="2400">
              <a:solidFill>
                <a:schemeClr val="accent1">
                  <a:lumMod val="75000"/>
                </a:schemeClr>
              </a:solidFill>
              <a:ea typeface="+mn-lt"/>
              <a:cs typeface="+mn-lt"/>
            </a:endParaRPr>
          </a:p>
          <a:p>
            <a:pPr algn="just"/>
            <a:r>
              <a:rPr lang="en-US" sz="2400">
                <a:solidFill>
                  <a:schemeClr val="accent1">
                    <a:lumMod val="75000"/>
                  </a:schemeClr>
                </a:solidFill>
                <a:ea typeface="+mn-lt"/>
                <a:cs typeface="+mn-lt"/>
              </a:rPr>
              <a:t>4. How do you think these results contributed to achieving CASPR objectives?</a:t>
            </a:r>
            <a:endParaRPr lang="en-US" sz="2400">
              <a:solidFill>
                <a:schemeClr val="accent1">
                  <a:lumMod val="75000"/>
                </a:schemeClr>
              </a:solidFill>
              <a:ea typeface="Verdana"/>
            </a:endParaRPr>
          </a:p>
          <a:p>
            <a:pPr algn="just"/>
            <a:endParaRPr lang="en-US" sz="2400">
              <a:solidFill>
                <a:schemeClr val="accent1">
                  <a:lumMod val="75000"/>
                </a:schemeClr>
              </a:solidFill>
              <a:ea typeface="+mn-lt"/>
              <a:cs typeface="+mn-lt"/>
            </a:endParaRPr>
          </a:p>
          <a:p>
            <a:pPr algn="just"/>
            <a:r>
              <a:rPr lang="en-US" sz="2400">
                <a:solidFill>
                  <a:schemeClr val="accent1">
                    <a:lumMod val="75000"/>
                  </a:schemeClr>
                </a:solidFill>
                <a:ea typeface="+mn-lt"/>
                <a:cs typeface="+mn-lt"/>
              </a:rPr>
              <a:t>5. Do you have any areas of your work or results that need improvement? What action(s) would you take to strengthen the result?  </a:t>
            </a:r>
          </a:p>
          <a:p>
            <a:pPr algn="just"/>
            <a:endParaRPr lang="en-US" sz="2400">
              <a:solidFill>
                <a:schemeClr val="accent1">
                  <a:lumMod val="75000"/>
                </a:schemeClr>
              </a:solidFill>
              <a:ea typeface="+mn-lt"/>
              <a:cs typeface="+mn-lt"/>
            </a:endParaRPr>
          </a:p>
          <a:p>
            <a:pPr algn="just"/>
            <a:r>
              <a:rPr lang="en-US" sz="2400">
                <a:solidFill>
                  <a:schemeClr val="accent1">
                    <a:lumMod val="75000"/>
                  </a:schemeClr>
                </a:solidFill>
                <a:ea typeface="+mn-lt"/>
                <a:cs typeface="+mn-lt"/>
              </a:rPr>
              <a:t>6. Considering the definitions of the 3 pillars, would you rate each of your key results from question 1 as having high or low i</a:t>
            </a:r>
            <a:r>
              <a:rPr lang="en-US" sz="2400" i="1">
                <a:solidFill>
                  <a:schemeClr val="accent1">
                    <a:lumMod val="75000"/>
                  </a:schemeClr>
                </a:solidFill>
                <a:ea typeface="+mn-lt"/>
                <a:cs typeface="+mn-lt"/>
              </a:rPr>
              <a:t>nfluence, durability, and/or recognition?</a:t>
            </a:r>
            <a:r>
              <a:rPr lang="en-US" sz="2400">
                <a:solidFill>
                  <a:schemeClr val="accent1">
                    <a:lumMod val="75000"/>
                  </a:schemeClr>
                </a:solidFill>
                <a:ea typeface="+mn-lt"/>
                <a:cs typeface="+mn-lt"/>
              </a:rPr>
              <a:t> </a:t>
            </a:r>
            <a:endParaRPr lang="en-US" sz="2400">
              <a:solidFill>
                <a:schemeClr val="accent1">
                  <a:lumMod val="75000"/>
                </a:schemeClr>
              </a:solidFill>
              <a:ea typeface="Verdana"/>
            </a:endParaRPr>
          </a:p>
          <a:p>
            <a:pPr algn="just"/>
            <a:endParaRPr lang="en-US" sz="2400">
              <a:solidFill>
                <a:schemeClr val="accent1">
                  <a:lumMod val="75000"/>
                </a:schemeClr>
              </a:solidFill>
              <a:ea typeface="+mn-lt"/>
              <a:cs typeface="+mn-lt"/>
            </a:endParaRPr>
          </a:p>
          <a:p>
            <a:pPr algn="just"/>
            <a:r>
              <a:rPr lang="en-US" sz="2400">
                <a:solidFill>
                  <a:schemeClr val="accent1">
                    <a:lumMod val="75000"/>
                  </a:schemeClr>
                </a:solidFill>
                <a:ea typeface="+mn-lt"/>
                <a:cs typeface="+mn-lt"/>
              </a:rPr>
              <a:t>7. Which results require further strengthening? What were some of the setback outcomes that may have stalled or blocked the achievement of your CASPR goals?</a:t>
            </a:r>
            <a:endParaRPr lang="en-US" sz="1200">
              <a:solidFill>
                <a:schemeClr val="accent1">
                  <a:lumMod val="75000"/>
                </a:schemeClr>
              </a:solidFill>
              <a:ea typeface="+mn-lt"/>
              <a:cs typeface="+mn-lt"/>
            </a:endParaRPr>
          </a:p>
        </p:txBody>
      </p:sp>
      <p:pic>
        <p:nvPicPr>
          <p:cNvPr id="2" name="Picture 1">
            <a:extLst>
              <a:ext uri="{FF2B5EF4-FFF2-40B4-BE49-F238E27FC236}">
                <a16:creationId xmlns:a16="http://schemas.microsoft.com/office/drawing/2014/main" id="{72FCE4C5-2337-F912-C532-7EA154F49405}"/>
              </a:ext>
            </a:extLst>
          </p:cNvPr>
          <p:cNvPicPr>
            <a:picLocks noChangeAspect="1"/>
          </p:cNvPicPr>
          <p:nvPr/>
        </p:nvPicPr>
        <p:blipFill>
          <a:blip r:embed="rId11"/>
          <a:stretch>
            <a:fillRect/>
          </a:stretch>
        </p:blipFill>
        <p:spPr>
          <a:xfrm>
            <a:off x="620279" y="29635215"/>
            <a:ext cx="14541321" cy="10195259"/>
          </a:xfrm>
          <a:prstGeom prst="rect">
            <a:avLst/>
          </a:prstGeom>
        </p:spPr>
      </p:pic>
    </p:spTree>
    <p:extLst>
      <p:ext uri="{BB962C8B-B14F-4D97-AF65-F5344CB8AC3E}">
        <p14:creationId xmlns:p14="http://schemas.microsoft.com/office/powerpoint/2010/main" val="11251180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ca96d6f7-f4b3-48c4-9ccf-0d0b1685b9cc"/>
</p:tagLst>
</file>

<file path=ppt/theme/theme1.xml><?xml version="1.0" encoding="utf-8"?>
<a:theme xmlns:a="http://schemas.openxmlformats.org/drawingml/2006/main" name="AIDS2022">
  <a:themeElements>
    <a:clrScheme name="Custom 1">
      <a:dk1>
        <a:srgbClr val="000000"/>
      </a:dk1>
      <a:lt1>
        <a:srgbClr val="FFFFFF"/>
      </a:lt1>
      <a:dk2>
        <a:srgbClr val="2D90CF"/>
      </a:dk2>
      <a:lt2>
        <a:srgbClr val="FFFFFF"/>
      </a:lt2>
      <a:accent1>
        <a:srgbClr val="2D90CF"/>
      </a:accent1>
      <a:accent2>
        <a:srgbClr val="FAB408"/>
      </a:accent2>
      <a:accent3>
        <a:srgbClr val="8A3FFC"/>
      </a:accent3>
      <a:accent4>
        <a:srgbClr val="E0001B"/>
      </a:accent4>
      <a:accent5>
        <a:srgbClr val="FF8D00"/>
      </a:accent5>
      <a:accent6>
        <a:srgbClr val="08BDBA"/>
      </a:accent6>
      <a:hlink>
        <a:srgbClr val="E0001B"/>
      </a:hlink>
      <a:folHlink>
        <a:srgbClr val="E0001B"/>
      </a:folHlink>
    </a:clrScheme>
    <a:fontScheme name="AIDS 2022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IDS-2024-E-poster-template-portrait.pptx" id="{F2256147-3B67-0740-9177-995286477FF3}" vid="{1309F678-045C-5344-8F30-34CBCF7DC7B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37d2ee8-cfed-489f-8fdb-1f0a01b7be07" xsi:nil="true"/>
    <lcf76f155ced4ddcb4097134ff3c332f xmlns="ecbb6b75-ed16-40cd-a9a8-77cf87046b8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05F5BB1116A90459E245489F20C500F" ma:contentTypeVersion="13" ma:contentTypeDescription="Create a new document." ma:contentTypeScope="" ma:versionID="0371408bb16a996ad768f47df969746c">
  <xsd:schema xmlns:xsd="http://www.w3.org/2001/XMLSchema" xmlns:xs="http://www.w3.org/2001/XMLSchema" xmlns:p="http://schemas.microsoft.com/office/2006/metadata/properties" xmlns:ns2="ecbb6b75-ed16-40cd-a9a8-77cf87046b80" xmlns:ns3="537d2ee8-cfed-489f-8fdb-1f0a01b7be07" targetNamespace="http://schemas.microsoft.com/office/2006/metadata/properties" ma:root="true" ma:fieldsID="ccaa98fddb42266632490a42270e1ddf" ns2:_="" ns3:_="">
    <xsd:import namespace="ecbb6b75-ed16-40cd-a9a8-77cf87046b80"/>
    <xsd:import namespace="537d2ee8-cfed-489f-8fdb-1f0a01b7be0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bb6b75-ed16-40cd-a9a8-77cf87046b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48a61325-a799-49ec-90cd-bdb119cc2d2d"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7d2ee8-cfed-489f-8fdb-1f0a01b7be0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2d5c1ba9-5ec8-4f86-ac8f-7070fd28c86b}" ma:internalName="TaxCatchAll" ma:showField="CatchAllData" ma:web="537d2ee8-cfed-489f-8fdb-1f0a01b7be0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E166E1-0D67-4765-A799-0B5EA73CC50B}">
  <ds:schemaRefs>
    <ds:schemaRef ds:uri="http://schemas.microsoft.com/sharepoint/v3/contenttype/forms"/>
  </ds:schemaRefs>
</ds:datastoreItem>
</file>

<file path=customXml/itemProps2.xml><?xml version="1.0" encoding="utf-8"?>
<ds:datastoreItem xmlns:ds="http://schemas.openxmlformats.org/officeDocument/2006/customXml" ds:itemID="{1F1D12BB-4AF4-4E80-9852-C3A6CFD1CA41}">
  <ds:schemaRefs>
    <ds:schemaRef ds:uri="059a05e1-4619-4bda-9723-d6dbb86030e5"/>
    <ds:schemaRef ds:uri="250929fa-9806-4449-af20-7947085fa170"/>
    <ds:schemaRef ds:uri="3d620d29-0ac5-4f00-a70c-a4e0f2fe31b4"/>
    <ds:schemaRef ds:uri="537d2ee8-cfed-489f-8fdb-1f0a01b7be07"/>
    <ds:schemaRef ds:uri="ecbb6b75-ed16-40cd-a9a8-77cf87046b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8B187A4-9239-486D-A538-4FDBCCACDC6A}">
  <ds:schemaRefs>
    <ds:schemaRef ds:uri="537d2ee8-cfed-489f-8fdb-1f0a01b7be07"/>
    <ds:schemaRef ds:uri="ecbb6b75-ed16-40cd-a9a8-77cf87046b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AIDS-2024-E-poster-template-portrait</Template>
  <TotalTime>5</TotalTime>
  <Words>783</Words>
  <Application>Microsoft Office PowerPoint</Application>
  <PresentationFormat>Custom</PresentationFormat>
  <Paragraphs>46</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Arial</vt:lpstr>
      <vt:lpstr>Calibri</vt:lpstr>
      <vt:lpstr>IAS Ribbon Sans Bold</vt:lpstr>
      <vt:lpstr>IAS Ribbon Sans Regular</vt:lpstr>
      <vt:lpstr>Verdana</vt:lpstr>
      <vt:lpstr>AIDS2022</vt:lpstr>
      <vt:lpstr> Evaluate and Elevate: Leveraging the CASPR Outcomes Assessment Tool (COAT) to Enhance Advocacy Impact   Authors: Princess R Mharire1, Barbra Ncube1, Grace Tetteh2, Roberta Sutton2 Affiliation: 1: Pangaea Zimbabwe, Harare, Zimbabwe    2: AVAC, USA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Evaluate and Elevate: Leveraging the CASPR Outcomes Assessment Tool (COAT) to Enhance Advocacy Impact   Authors: Princess R Mharire1, Barbra Ncube1, Grace Tetteh2, Roberta Sutton2 Affiliation: 1: Pangaea Zimbabwe, Harare, Zimbabwe    2: AVAC, USA</dc:title>
  <dc:creator>Princess Mharire</dc:creator>
  <cp:lastModifiedBy>Princess Mharire</cp:lastModifiedBy>
  <cp:revision>4</cp:revision>
  <dcterms:created xsi:type="dcterms:W3CDTF">2024-06-11T08:41:57Z</dcterms:created>
  <dcterms:modified xsi:type="dcterms:W3CDTF">2024-07-12T17:51:24Z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0x010100B5D458D06648384EA4502E013B70F170</vt:lpwstr>
  </property>
  <property fmtid="{D5CDD505-2E9C-101B-9397-08002B2CF9AE}" pid="3" name="MediaServiceImageTags">
    <vt:lpwstr/>
  </property>
</Properties>
</file>