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
  </p:notesMasterIdLst>
  <p:sldIdLst>
    <p:sldId id="256" r:id="rId2"/>
  </p:sldIdLst>
  <p:sldSz cx="7556500" cy="10693400"/>
  <p:notesSz cx="7556500" cy="10693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E74525F-E6C3-386A-BCB4-268301B70538}" name="Breanne Lesnar" initials="" userId="S::blesnar@avac.org::0a735ab4-3161-4127-bffe-ef69975754c3"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3300"/>
    <a:srgbClr val="00763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D31D00F-E865-4637-9B58-64BA0E53884B}" v="1" dt="2026-10-14T09:27:45.454"/>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4694"/>
  </p:normalViewPr>
  <p:slideViewPr>
    <p:cSldViewPr>
      <p:cViewPr>
        <p:scale>
          <a:sx n="50" d="100"/>
          <a:sy n="50" d="100"/>
        </p:scale>
        <p:origin x="2202" y="-510"/>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microsoft.com/office/2016/11/relationships/changesInfo" Target="changesInfos/changesInfo1.xml"/><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10" Type="http://schemas.microsoft.com/office/2018/10/relationships/authors" Target="authors.xml"/><Relationship Id="rId4" Type="http://schemas.openxmlformats.org/officeDocument/2006/relationships/presProps" Target="presProps.xml"/><Relationship Id="rId9"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esu Elizabeth Kurebwaseka" userId="3e67d2c0-ec58-477e-b0e1-2e7e84889847" providerId="ADAL" clId="{3440EEA7-4781-4EA6-862F-AC32B85DB4E4}"/>
    <pc:docChg chg="modSld">
      <pc:chgData name="Anesu Elizabeth Kurebwaseka" userId="3e67d2c0-ec58-477e-b0e1-2e7e84889847" providerId="ADAL" clId="{3440EEA7-4781-4EA6-862F-AC32B85DB4E4}" dt="2026-10-14T09:27:45.449" v="0" actId="767"/>
      <pc:docMkLst>
        <pc:docMk/>
      </pc:docMkLst>
      <pc:sldChg chg="addSp modSp">
        <pc:chgData name="Anesu Elizabeth Kurebwaseka" userId="3e67d2c0-ec58-477e-b0e1-2e7e84889847" providerId="ADAL" clId="{3440EEA7-4781-4EA6-862F-AC32B85DB4E4}" dt="2026-10-14T09:27:45.449" v="0" actId="767"/>
        <pc:sldMkLst>
          <pc:docMk/>
          <pc:sldMk cId="0" sldId="256"/>
        </pc:sldMkLst>
        <pc:spChg chg="add mod">
          <ac:chgData name="Anesu Elizabeth Kurebwaseka" userId="3e67d2c0-ec58-477e-b0e1-2e7e84889847" providerId="ADAL" clId="{3440EEA7-4781-4EA6-862F-AC32B85DB4E4}" dt="2026-10-14T09:27:45.449" v="0" actId="767"/>
          <ac:spMkLst>
            <pc:docMk/>
            <pc:sldMk cId="0" sldId="256"/>
            <ac:spMk id="3" creationId="{281133AC-6706-2FBD-465A-F9FA5226EE4A}"/>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275013" cy="53657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4279900" y="0"/>
            <a:ext cx="3275013" cy="536575"/>
          </a:xfrm>
          <a:prstGeom prst="rect">
            <a:avLst/>
          </a:prstGeom>
        </p:spPr>
        <p:txBody>
          <a:bodyPr vert="horz" lIns="91440" tIns="45720" rIns="91440" bIns="45720" rtlCol="0"/>
          <a:lstStyle>
            <a:lvl1pPr algn="r">
              <a:defRPr sz="1200"/>
            </a:lvl1pPr>
          </a:lstStyle>
          <a:p>
            <a:fld id="{5F456776-5991-0E4A-AB4A-A57F690158EE}" type="datetimeFigureOut">
              <a:rPr lang="en-US" smtClean="0"/>
              <a:t>10/14/2026</a:t>
            </a:fld>
            <a:endParaRPr lang="en-US"/>
          </a:p>
        </p:txBody>
      </p:sp>
      <p:sp>
        <p:nvSpPr>
          <p:cNvPr id="4" name="Slide Image Placeholder 3"/>
          <p:cNvSpPr>
            <a:spLocks noGrp="1" noRot="1" noChangeAspect="1"/>
          </p:cNvSpPr>
          <p:nvPr>
            <p:ph type="sldImg" idx="2"/>
          </p:nvPr>
        </p:nvSpPr>
        <p:spPr>
          <a:xfrm>
            <a:off x="2503488" y="1336675"/>
            <a:ext cx="2549525" cy="3608388"/>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55650" y="5146675"/>
            <a:ext cx="6045200" cy="42100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10156825"/>
            <a:ext cx="3275013" cy="53657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4279900" y="10156825"/>
            <a:ext cx="3275013" cy="536575"/>
          </a:xfrm>
          <a:prstGeom prst="rect">
            <a:avLst/>
          </a:prstGeom>
        </p:spPr>
        <p:txBody>
          <a:bodyPr vert="horz" lIns="91440" tIns="45720" rIns="91440" bIns="45720" rtlCol="0" anchor="b"/>
          <a:lstStyle>
            <a:lvl1pPr algn="r">
              <a:defRPr sz="1200"/>
            </a:lvl1pPr>
          </a:lstStyle>
          <a:p>
            <a:fld id="{C0A3F3C7-CC98-DB45-8871-4416E83B4C0B}" type="slidenum">
              <a:rPr lang="en-US" smtClean="0"/>
              <a:t>‹#›</a:t>
            </a:fld>
            <a:endParaRPr lang="en-US"/>
          </a:p>
        </p:txBody>
      </p:sp>
    </p:spTree>
    <p:extLst>
      <p:ext uri="{BB962C8B-B14F-4D97-AF65-F5344CB8AC3E}">
        <p14:creationId xmlns:p14="http://schemas.microsoft.com/office/powerpoint/2010/main" val="3272379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0A3F3C7-CC98-DB45-8871-4416E83B4C0B}" type="slidenum">
              <a:rPr lang="en-US" smtClean="0"/>
              <a:t>1</a:t>
            </a:fld>
            <a:endParaRPr lang="en-US"/>
          </a:p>
        </p:txBody>
      </p:sp>
    </p:spTree>
    <p:extLst>
      <p:ext uri="{BB962C8B-B14F-4D97-AF65-F5344CB8AC3E}">
        <p14:creationId xmlns:p14="http://schemas.microsoft.com/office/powerpoint/2010/main" val="29926829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567213" y="3314954"/>
            <a:ext cx="6428422" cy="2245614"/>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134427" y="5988304"/>
            <a:ext cx="5293995" cy="267335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10/14/2026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10/14/2026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sz="half" idx="2"/>
          </p:nvPr>
        </p:nvSpPr>
        <p:spPr>
          <a:xfrm>
            <a:off x="378142" y="2459482"/>
            <a:ext cx="3289839" cy="7057644"/>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3894867" y="2459482"/>
            <a:ext cx="3289839" cy="7057644"/>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10/14/2026</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10/14/2026</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10/14/2026</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7562215" cy="10694035"/>
          </a:xfrm>
          <a:custGeom>
            <a:avLst/>
            <a:gdLst/>
            <a:ahLst/>
            <a:cxnLst/>
            <a:rect l="l" t="t" r="r" b="b"/>
            <a:pathLst>
              <a:path w="7562215" h="10694035">
                <a:moveTo>
                  <a:pt x="7562215" y="0"/>
                </a:moveTo>
                <a:lnTo>
                  <a:pt x="0" y="0"/>
                </a:lnTo>
                <a:lnTo>
                  <a:pt x="0" y="10694035"/>
                </a:lnTo>
                <a:lnTo>
                  <a:pt x="7562215" y="10694035"/>
                </a:lnTo>
                <a:lnTo>
                  <a:pt x="7562215" y="0"/>
                </a:lnTo>
                <a:close/>
              </a:path>
            </a:pathLst>
          </a:custGeom>
          <a:solidFill>
            <a:srgbClr val="EDEDED"/>
          </a:solidFill>
        </p:spPr>
        <p:txBody>
          <a:bodyPr wrap="square" lIns="0" tIns="0" rIns="0" bIns="0" rtlCol="0"/>
          <a:lstStyle/>
          <a:p>
            <a:endParaRPr/>
          </a:p>
        </p:txBody>
      </p:sp>
      <p:sp>
        <p:nvSpPr>
          <p:cNvPr id="2" name="Holder 2"/>
          <p:cNvSpPr>
            <a:spLocks noGrp="1"/>
          </p:cNvSpPr>
          <p:nvPr>
            <p:ph type="title"/>
          </p:nvPr>
        </p:nvSpPr>
        <p:spPr>
          <a:xfrm>
            <a:off x="378142" y="427736"/>
            <a:ext cx="6806565" cy="1710944"/>
          </a:xfrm>
          <a:prstGeom prst="rect">
            <a:avLst/>
          </a:prstGeom>
        </p:spPr>
        <p:txBody>
          <a:bodyPr wrap="square" lIns="0" tIns="0" rIns="0" bIns="0">
            <a:spAutoFit/>
          </a:bodyPr>
          <a:lstStyle>
            <a:lvl1pPr>
              <a:defRPr/>
            </a:lvl1pPr>
          </a:lstStyle>
          <a:p>
            <a:endParaRPr/>
          </a:p>
        </p:txBody>
      </p:sp>
      <p:sp>
        <p:nvSpPr>
          <p:cNvPr id="3" name="Holder 3"/>
          <p:cNvSpPr>
            <a:spLocks noGrp="1"/>
          </p:cNvSpPr>
          <p:nvPr>
            <p:ph type="body" idx="1"/>
          </p:nvPr>
        </p:nvSpPr>
        <p:spPr>
          <a:xfrm>
            <a:off x="378142" y="2459482"/>
            <a:ext cx="6806565" cy="7057644"/>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2571369" y="9944862"/>
            <a:ext cx="2420112" cy="53467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378142" y="9944862"/>
            <a:ext cx="1739455" cy="53467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10/14/2026</a:t>
            </a:fld>
            <a:endParaRPr lang="en-US"/>
          </a:p>
        </p:txBody>
      </p:sp>
      <p:sp>
        <p:nvSpPr>
          <p:cNvPr id="6" name="Holder 6"/>
          <p:cNvSpPr>
            <a:spLocks noGrp="1"/>
          </p:cNvSpPr>
          <p:nvPr>
            <p:ph type="sldNum" sz="quarter" idx="7"/>
          </p:nvPr>
        </p:nvSpPr>
        <p:spPr>
          <a:xfrm>
            <a:off x="5445252" y="9944862"/>
            <a:ext cx="1739455" cy="53467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5.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0" Type="http://schemas.openxmlformats.org/officeDocument/2006/relationships/image" Target="../media/image8.jpeg"/><Relationship Id="rId4" Type="http://schemas.openxmlformats.org/officeDocument/2006/relationships/image" Target="../media/image2.png"/><Relationship Id="rId9" Type="http://schemas.openxmlformats.org/officeDocument/2006/relationships/image" Target="../media/image7.jpg"/></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pattFill prst="pct5">
          <a:fgClr>
            <a:schemeClr val="bg1"/>
          </a:fgClr>
          <a:bgClr>
            <a:schemeClr val="bg1"/>
          </a:bgClr>
        </a:pattFill>
        <a:effectLst/>
      </p:bgPr>
    </p:bg>
    <p:spTree>
      <p:nvGrpSpPr>
        <p:cNvPr id="1" name=""/>
        <p:cNvGrpSpPr/>
        <p:nvPr/>
      </p:nvGrpSpPr>
      <p:grpSpPr>
        <a:xfrm>
          <a:off x="0" y="0"/>
          <a:ext cx="0" cy="0"/>
          <a:chOff x="0" y="0"/>
          <a:chExt cx="0" cy="0"/>
        </a:xfrm>
      </p:grpSpPr>
      <p:sp>
        <p:nvSpPr>
          <p:cNvPr id="2" name="object 2"/>
          <p:cNvSpPr txBox="1"/>
          <p:nvPr/>
        </p:nvSpPr>
        <p:spPr>
          <a:xfrm>
            <a:off x="216900" y="-50289"/>
            <a:ext cx="7246996" cy="2193357"/>
          </a:xfrm>
          <a:prstGeom prst="rect">
            <a:avLst/>
          </a:prstGeom>
          <a:solidFill>
            <a:schemeClr val="bg1"/>
          </a:solidFill>
        </p:spPr>
        <p:txBody>
          <a:bodyPr vert="horz" wrap="square" lIns="0" tIns="12700" rIns="0" bIns="0" rtlCol="0">
            <a:spAutoFit/>
          </a:bodyPr>
          <a:lstStyle/>
          <a:p>
            <a:pPr marL="0" marR="0" algn="just">
              <a:lnSpc>
                <a:spcPct val="107000"/>
              </a:lnSpc>
              <a:spcBef>
                <a:spcPts val="0"/>
              </a:spcBef>
              <a:spcAft>
                <a:spcPts val="800"/>
              </a:spcAft>
            </a:pPr>
            <a:r>
              <a:rPr lang="en-US" b="1" dirty="0">
                <a:effectLst/>
                <a:latin typeface="Arial" panose="020B0604020202020204" pitchFamily="34" charset="0"/>
                <a:ea typeface="Calibri" panose="020F0502020204030204" pitchFamily="34" charset="0"/>
                <a:cs typeface="Arial" panose="020B0604020202020204" pitchFamily="34" charset="0"/>
              </a:rPr>
              <a:t>                                                                                                       </a:t>
            </a:r>
          </a:p>
          <a:p>
            <a:pPr marL="0" marR="0" algn="just">
              <a:lnSpc>
                <a:spcPct val="107000"/>
              </a:lnSpc>
              <a:spcBef>
                <a:spcPts val="0"/>
              </a:spcBef>
              <a:spcAft>
                <a:spcPts val="800"/>
              </a:spcAft>
            </a:pPr>
            <a:r>
              <a:rPr lang="en-US" b="1" dirty="0">
                <a:effectLst/>
                <a:latin typeface="Arial" panose="020B0604020202020204" pitchFamily="34" charset="0"/>
                <a:ea typeface="Calibri" panose="020F0502020204030204" pitchFamily="34" charset="0"/>
                <a:cs typeface="Arial" panose="020B0604020202020204" pitchFamily="34" charset="0"/>
              </a:rPr>
              <a:t>                                                                                                        </a:t>
            </a:r>
            <a:r>
              <a:rPr lang="en-US" sz="2000" b="1" dirty="0">
                <a:effectLst/>
                <a:latin typeface="Arial" panose="020B0604020202020204" pitchFamily="34" charset="0"/>
                <a:ea typeface="Calibri" panose="020F0502020204030204" pitchFamily="34" charset="0"/>
                <a:cs typeface="Arial" panose="020B0604020202020204" pitchFamily="34" charset="0"/>
              </a:rPr>
              <a:t>52</a:t>
            </a:r>
          </a:p>
          <a:p>
            <a:pPr marL="0" marR="0" algn="just">
              <a:lnSpc>
                <a:spcPct val="107000"/>
              </a:lnSpc>
              <a:spcBef>
                <a:spcPts val="0"/>
              </a:spcBef>
              <a:spcAft>
                <a:spcPts val="800"/>
              </a:spcAft>
            </a:pPr>
            <a:r>
              <a:rPr lang="en-US" sz="1600" b="1" dirty="0">
                <a:effectLst/>
                <a:latin typeface="Arial" panose="020B0604020202020204" pitchFamily="34" charset="0"/>
                <a:ea typeface="Calibri" panose="020F0502020204030204" pitchFamily="34" charset="0"/>
                <a:cs typeface="Arial" panose="020B0604020202020204" pitchFamily="34" charset="0"/>
              </a:rPr>
              <a:t>Improving access to SRH and HIV Prevention services through a co-created safe-space model in rural Zimbabwe.</a:t>
            </a:r>
          </a:p>
          <a:p>
            <a:pPr marL="0" marR="0" algn="just">
              <a:lnSpc>
                <a:spcPct val="107000"/>
              </a:lnSpc>
              <a:spcBef>
                <a:spcPts val="0"/>
              </a:spcBef>
              <a:spcAft>
                <a:spcPts val="800"/>
              </a:spcAft>
            </a:pPr>
            <a:r>
              <a:rPr lang="en-US" sz="1100" u="sng" spc="-5" dirty="0">
                <a:uFill>
                  <a:solidFill>
                    <a:srgbClr val="000000"/>
                  </a:solidFill>
                </a:uFill>
                <a:latin typeface="Arial" panose="020B0604020202020204" pitchFamily="34" charset="0"/>
                <a:cs typeface="Arial" panose="020B0604020202020204" pitchFamily="34" charset="0"/>
              </a:rPr>
              <a:t>Manyanga. R</a:t>
            </a:r>
            <a:r>
              <a:rPr lang="en-US" sz="1050" spc="-7" baseline="23809" dirty="0">
                <a:latin typeface="Arial" panose="020B0604020202020204" pitchFamily="34" charset="0"/>
                <a:cs typeface="Arial" panose="020B0604020202020204" pitchFamily="34" charset="0"/>
              </a:rPr>
              <a:t>1</a:t>
            </a:r>
            <a:r>
              <a:rPr lang="en-US" sz="1100" spc="-5" dirty="0">
                <a:latin typeface="Arial" panose="020B0604020202020204" pitchFamily="34" charset="0"/>
                <a:cs typeface="Arial" panose="020B0604020202020204" pitchFamily="34" charset="0"/>
              </a:rPr>
              <a:t>,</a:t>
            </a:r>
            <a:r>
              <a:rPr lang="en-US" sz="1100" spc="-10" dirty="0">
                <a:latin typeface="Arial" panose="020B0604020202020204" pitchFamily="34" charset="0"/>
                <a:cs typeface="Arial" panose="020B0604020202020204" pitchFamily="34" charset="0"/>
              </a:rPr>
              <a:t> </a:t>
            </a:r>
            <a:r>
              <a:rPr lang="en-US" sz="1100" spc="-5" dirty="0">
                <a:latin typeface="Arial" panose="020B0604020202020204" pitchFamily="34" charset="0"/>
                <a:cs typeface="Arial" panose="020B0604020202020204" pitchFamily="34" charset="0"/>
              </a:rPr>
              <a:t>Murungu J. </a:t>
            </a:r>
            <a:r>
              <a:rPr lang="en-US" sz="1050" spc="-15" baseline="23809" dirty="0">
                <a:latin typeface="Arial" panose="020B0604020202020204" pitchFamily="34" charset="0"/>
                <a:cs typeface="Arial" panose="020B0604020202020204" pitchFamily="34" charset="0"/>
              </a:rPr>
              <a:t>1</a:t>
            </a:r>
            <a:r>
              <a:rPr lang="en-US" sz="1100" spc="-10" dirty="0">
                <a:latin typeface="Arial" panose="020B0604020202020204" pitchFamily="34" charset="0"/>
                <a:cs typeface="Arial" panose="020B0604020202020204" pitchFamily="34" charset="0"/>
              </a:rPr>
              <a:t>, Makura C</a:t>
            </a:r>
            <a:r>
              <a:rPr lang="en-US" sz="1100" spc="-5" dirty="0">
                <a:latin typeface="Arial" panose="020B0604020202020204" pitchFamily="34" charset="0"/>
                <a:cs typeface="Arial" panose="020B0604020202020204" pitchFamily="34" charset="0"/>
              </a:rPr>
              <a:t>. </a:t>
            </a:r>
            <a:r>
              <a:rPr lang="en-US" sz="1050" spc="-15" baseline="23809" dirty="0">
                <a:latin typeface="Arial" panose="020B0604020202020204" pitchFamily="34" charset="0"/>
                <a:cs typeface="Arial" panose="020B0604020202020204" pitchFamily="34" charset="0"/>
              </a:rPr>
              <a:t>1 </a:t>
            </a:r>
            <a:r>
              <a:rPr lang="en-US" sz="1100" spc="-5" dirty="0">
                <a:latin typeface="Arial" panose="020B0604020202020204" pitchFamily="34" charset="0"/>
                <a:cs typeface="Arial" panose="020B0604020202020204" pitchFamily="34" charset="0"/>
              </a:rPr>
              <a:t>,Mahaka Imelda </a:t>
            </a:r>
            <a:r>
              <a:rPr lang="en-US" sz="1050" spc="-15" baseline="23809" dirty="0">
                <a:latin typeface="Arial" panose="020B0604020202020204" pitchFamily="34" charset="0"/>
                <a:cs typeface="Arial" panose="020B0604020202020204" pitchFamily="34" charset="0"/>
              </a:rPr>
              <a:t>1</a:t>
            </a:r>
            <a:endParaRPr lang="en-US" sz="1100" spc="-10" dirty="0">
              <a:latin typeface="Arial" panose="020B0604020202020204" pitchFamily="34" charset="0"/>
              <a:cs typeface="Arial" panose="020B0604020202020204" pitchFamily="34" charset="0"/>
            </a:endParaRPr>
          </a:p>
          <a:p>
            <a:pPr algn="just">
              <a:lnSpc>
                <a:spcPct val="107000"/>
              </a:lnSpc>
              <a:spcAft>
                <a:spcPts val="800"/>
              </a:spcAft>
            </a:pPr>
            <a:r>
              <a:rPr lang="en-US" sz="1050" spc="-7" baseline="23809" dirty="0">
                <a:latin typeface="Arial" panose="020B0604020202020204" pitchFamily="34" charset="0"/>
                <a:cs typeface="Arial" panose="020B0604020202020204" pitchFamily="34" charset="0"/>
              </a:rPr>
              <a:t>1 </a:t>
            </a:r>
            <a:r>
              <a:rPr lang="en-US" sz="1100" dirty="0">
                <a:latin typeface="Arial" panose="020B0604020202020204" pitchFamily="34" charset="0"/>
                <a:cs typeface="Arial" panose="020B0604020202020204" pitchFamily="34" charset="0"/>
              </a:rPr>
              <a:t>Pangaea Zimbabwe </a:t>
            </a:r>
          </a:p>
          <a:p>
            <a:pPr algn="just">
              <a:lnSpc>
                <a:spcPct val="107000"/>
              </a:lnSpc>
              <a:spcAft>
                <a:spcPts val="800"/>
              </a:spcAft>
            </a:pPr>
            <a:r>
              <a:rPr lang="en-US" sz="1000" spc="-10" dirty="0">
                <a:latin typeface="Arial" panose="020B0604020202020204" pitchFamily="34" charset="0"/>
                <a:cs typeface="Arial" panose="020B0604020202020204" pitchFamily="34" charset="0"/>
              </a:rPr>
              <a:t>rmanyanga@pangaeazw.org</a:t>
            </a:r>
            <a:endParaRPr lang="en-US" sz="1100" spc="-5" dirty="0">
              <a:latin typeface="Arial" panose="020B0604020202020204" pitchFamily="34" charset="0"/>
              <a:cs typeface="Arial" panose="020B0604020202020204" pitchFamily="34" charset="0"/>
            </a:endParaRPr>
          </a:p>
        </p:txBody>
      </p:sp>
      <p:sp>
        <p:nvSpPr>
          <p:cNvPr id="4" name="object 4"/>
          <p:cNvSpPr txBox="1"/>
          <p:nvPr/>
        </p:nvSpPr>
        <p:spPr>
          <a:xfrm>
            <a:off x="352176" y="2523411"/>
            <a:ext cx="3299955" cy="2041264"/>
          </a:xfrm>
          <a:prstGeom prst="rect">
            <a:avLst/>
          </a:prstGeom>
          <a:solidFill>
            <a:srgbClr val="FFFFFF"/>
          </a:solidFill>
          <a:ln w="6350">
            <a:solidFill>
              <a:srgbClr val="FF0000"/>
            </a:solidFill>
          </a:ln>
        </p:spPr>
        <p:txBody>
          <a:bodyPr vert="horz" wrap="square" lIns="0" tIns="25400" rIns="0" bIns="0" rtlCol="0">
            <a:spAutoFit/>
          </a:bodyPr>
          <a:lstStyle/>
          <a:p>
            <a:pPr marL="93980" marR="87630" algn="just">
              <a:lnSpc>
                <a:spcPct val="110200"/>
              </a:lnSpc>
              <a:spcBef>
                <a:spcPts val="200"/>
              </a:spcBef>
            </a:pPr>
            <a:r>
              <a:rPr lang="en-US" sz="1200" dirty="0">
                <a:latin typeface="Arial"/>
                <a:cs typeface="Arial"/>
              </a:rPr>
              <a:t>Zimbabwe achieved HIV epidemic control and the 95-95-95 targets. However, geographic areas and sub-population groups such as adolescents and young women (AGYW) (15-24) are lagging. Pangea Zimbabwe (PZ) introduced a Safe-Spaces Model to improve access to comprehensive youth-friendly HIV prevention and SRH services among adolescents and young people in their diversity in the Mazowe district.</a:t>
            </a:r>
            <a:endParaRPr sz="1200" dirty="0">
              <a:latin typeface="Arial"/>
              <a:cs typeface="Arial"/>
            </a:endParaRPr>
          </a:p>
        </p:txBody>
      </p:sp>
      <p:sp>
        <p:nvSpPr>
          <p:cNvPr id="5" name="object 5"/>
          <p:cNvSpPr txBox="1"/>
          <p:nvPr/>
        </p:nvSpPr>
        <p:spPr>
          <a:xfrm>
            <a:off x="344028" y="2161859"/>
            <a:ext cx="3422650" cy="216085"/>
          </a:xfrm>
          <a:prstGeom prst="rect">
            <a:avLst/>
          </a:prstGeom>
          <a:solidFill>
            <a:srgbClr val="FF0000"/>
          </a:solidFill>
        </p:spPr>
        <p:txBody>
          <a:bodyPr vert="horz" wrap="square" lIns="0" tIns="46355" rIns="0" bIns="0" rtlCol="0">
            <a:spAutoFit/>
          </a:bodyPr>
          <a:lstStyle/>
          <a:p>
            <a:pPr marL="1270" algn="ctr">
              <a:lnSpc>
                <a:spcPct val="100000"/>
              </a:lnSpc>
              <a:spcBef>
                <a:spcPts val="365"/>
              </a:spcBef>
            </a:pPr>
            <a:r>
              <a:rPr lang="en-US" sz="1100" b="1" spc="-5" dirty="0">
                <a:latin typeface="Arial"/>
                <a:cs typeface="Arial"/>
              </a:rPr>
              <a:t>Background</a:t>
            </a:r>
            <a:endParaRPr sz="1100" dirty="0">
              <a:latin typeface="Arial"/>
              <a:cs typeface="Arial"/>
            </a:endParaRPr>
          </a:p>
        </p:txBody>
      </p:sp>
      <p:sp>
        <p:nvSpPr>
          <p:cNvPr id="8" name="object 8"/>
          <p:cNvSpPr txBox="1"/>
          <p:nvPr/>
        </p:nvSpPr>
        <p:spPr>
          <a:xfrm>
            <a:off x="3904370" y="2458501"/>
            <a:ext cx="3422650" cy="2243756"/>
          </a:xfrm>
          <a:prstGeom prst="rect">
            <a:avLst/>
          </a:prstGeom>
          <a:solidFill>
            <a:srgbClr val="FFFFFF"/>
          </a:solidFill>
          <a:ln w="6350">
            <a:solidFill>
              <a:srgbClr val="FFC000"/>
            </a:solidFill>
          </a:ln>
        </p:spPr>
        <p:txBody>
          <a:bodyPr vert="horz" wrap="square" lIns="0" tIns="24765" rIns="0" bIns="0" rtlCol="0">
            <a:spAutoFit/>
          </a:bodyPr>
          <a:lstStyle/>
          <a:p>
            <a:pPr marL="93980" marR="89535" algn="just">
              <a:lnSpc>
                <a:spcPct val="110400"/>
              </a:lnSpc>
              <a:spcBef>
                <a:spcPts val="195"/>
              </a:spcBef>
            </a:pPr>
            <a:r>
              <a:rPr lang="en-US" sz="1200" dirty="0">
                <a:latin typeface="Arial"/>
                <a:cs typeface="Arial"/>
              </a:rPr>
              <a:t>Safe-space hub creation informed by consultations, insights, and preferences from AGYW. 9 Combination HIV Prevention (CHIP) Champions capacitated to provide peer-to-peer support through conducting community dialogues, literacy sessions, referrals, and follow-ups. Service uptake and client experiences measured through surveys and </a:t>
            </a:r>
            <a:r>
              <a:rPr lang="en-US" sz="1200" dirty="0" err="1">
                <a:latin typeface="Arial"/>
                <a:cs typeface="Arial"/>
              </a:rPr>
              <a:t>standardised</a:t>
            </a:r>
            <a:r>
              <a:rPr lang="en-US" sz="1200" dirty="0">
                <a:latin typeface="Arial"/>
                <a:cs typeface="Arial"/>
              </a:rPr>
              <a:t> Ministry of Health and Child Care (MOHCC) tools. Model refined from feedback from the young people. </a:t>
            </a:r>
            <a:endParaRPr sz="1200" dirty="0">
              <a:latin typeface="Arial"/>
              <a:cs typeface="Arial"/>
            </a:endParaRPr>
          </a:p>
        </p:txBody>
      </p:sp>
      <p:sp>
        <p:nvSpPr>
          <p:cNvPr id="9" name="object 9"/>
          <p:cNvSpPr txBox="1"/>
          <p:nvPr/>
        </p:nvSpPr>
        <p:spPr>
          <a:xfrm>
            <a:off x="3904370" y="2145006"/>
            <a:ext cx="3457044" cy="216726"/>
          </a:xfrm>
          <a:prstGeom prst="rect">
            <a:avLst/>
          </a:prstGeom>
          <a:solidFill>
            <a:srgbClr val="FFC000"/>
          </a:solidFill>
        </p:spPr>
        <p:txBody>
          <a:bodyPr vert="horz" wrap="square" lIns="0" tIns="46990" rIns="0" bIns="0" rtlCol="0">
            <a:spAutoFit/>
          </a:bodyPr>
          <a:lstStyle/>
          <a:p>
            <a:pPr marL="1007744">
              <a:lnSpc>
                <a:spcPct val="100000"/>
              </a:lnSpc>
              <a:spcBef>
                <a:spcPts val="370"/>
              </a:spcBef>
            </a:pPr>
            <a:r>
              <a:rPr lang="en-US" sz="1100" b="1" dirty="0">
                <a:latin typeface="Arial"/>
                <a:cs typeface="Arial"/>
              </a:rPr>
              <a:t>              Methods</a:t>
            </a:r>
            <a:endParaRPr sz="1100" dirty="0">
              <a:latin typeface="Arial"/>
              <a:cs typeface="Arial"/>
            </a:endParaRPr>
          </a:p>
        </p:txBody>
      </p:sp>
      <p:grpSp>
        <p:nvGrpSpPr>
          <p:cNvPr id="10" name="object 10"/>
          <p:cNvGrpSpPr/>
          <p:nvPr/>
        </p:nvGrpSpPr>
        <p:grpSpPr>
          <a:xfrm>
            <a:off x="4128480" y="6686219"/>
            <a:ext cx="3280493" cy="1663340"/>
            <a:chOff x="391158" y="5681598"/>
            <a:chExt cx="7041725" cy="2413000"/>
          </a:xfrm>
        </p:grpSpPr>
        <p:sp>
          <p:nvSpPr>
            <p:cNvPr id="11" name="object 11"/>
            <p:cNvSpPr/>
            <p:nvPr/>
          </p:nvSpPr>
          <p:spPr>
            <a:xfrm>
              <a:off x="391158" y="5681599"/>
              <a:ext cx="7041725" cy="2182889"/>
            </a:xfrm>
            <a:custGeom>
              <a:avLst/>
              <a:gdLst/>
              <a:ahLst/>
              <a:cxnLst/>
              <a:rect l="l" t="t" r="r" b="b"/>
              <a:pathLst>
                <a:path w="6962775" h="2413000">
                  <a:moveTo>
                    <a:pt x="6962775" y="0"/>
                  </a:moveTo>
                  <a:lnTo>
                    <a:pt x="0" y="0"/>
                  </a:lnTo>
                  <a:lnTo>
                    <a:pt x="0" y="2413000"/>
                  </a:lnTo>
                  <a:lnTo>
                    <a:pt x="6962775" y="2413000"/>
                  </a:lnTo>
                  <a:lnTo>
                    <a:pt x="6962775" y="0"/>
                  </a:lnTo>
                  <a:close/>
                </a:path>
              </a:pathLst>
            </a:custGeom>
            <a:solidFill>
              <a:srgbClr val="FFFFFF"/>
            </a:solidFill>
          </p:spPr>
          <p:txBody>
            <a:bodyPr wrap="square" lIns="0" tIns="0" rIns="0" bIns="0" rtlCol="0"/>
            <a:lstStyle/>
            <a:p>
              <a:endParaRPr dirty="0"/>
            </a:p>
          </p:txBody>
        </p:sp>
        <p:sp>
          <p:nvSpPr>
            <p:cNvPr id="12" name="object 12"/>
            <p:cNvSpPr/>
            <p:nvPr/>
          </p:nvSpPr>
          <p:spPr>
            <a:xfrm>
              <a:off x="391159" y="5681598"/>
              <a:ext cx="6962775" cy="2413000"/>
            </a:xfrm>
            <a:custGeom>
              <a:avLst/>
              <a:gdLst/>
              <a:ahLst/>
              <a:cxnLst/>
              <a:rect l="l" t="t" r="r" b="b"/>
              <a:pathLst>
                <a:path w="6962775" h="2413000">
                  <a:moveTo>
                    <a:pt x="0" y="2413000"/>
                  </a:moveTo>
                  <a:lnTo>
                    <a:pt x="6962775" y="2413000"/>
                  </a:lnTo>
                  <a:lnTo>
                    <a:pt x="6962775" y="0"/>
                  </a:lnTo>
                  <a:lnTo>
                    <a:pt x="0" y="0"/>
                  </a:lnTo>
                  <a:lnTo>
                    <a:pt x="0" y="2413000"/>
                  </a:lnTo>
                  <a:close/>
                </a:path>
              </a:pathLst>
            </a:custGeom>
            <a:ln w="6350">
              <a:solidFill>
                <a:srgbClr val="92D050"/>
              </a:solidFill>
            </a:ln>
          </p:spPr>
          <p:txBody>
            <a:bodyPr wrap="square" lIns="0" tIns="0" rIns="0" bIns="0" rtlCol="0"/>
            <a:lstStyle/>
            <a:p>
              <a:endParaRPr/>
            </a:p>
          </p:txBody>
        </p:sp>
      </p:grpSp>
      <p:sp>
        <p:nvSpPr>
          <p:cNvPr id="14" name="object 14"/>
          <p:cNvSpPr txBox="1"/>
          <p:nvPr/>
        </p:nvSpPr>
        <p:spPr>
          <a:xfrm>
            <a:off x="4094549" y="6406189"/>
            <a:ext cx="3239297" cy="216726"/>
          </a:xfrm>
          <a:prstGeom prst="rect">
            <a:avLst/>
          </a:prstGeom>
          <a:solidFill>
            <a:srgbClr val="92D050"/>
          </a:solidFill>
          <a:ln>
            <a:solidFill>
              <a:srgbClr val="00B050"/>
            </a:solidFill>
          </a:ln>
        </p:spPr>
        <p:txBody>
          <a:bodyPr vert="horz" wrap="square" lIns="0" tIns="46990" rIns="0" bIns="0" rtlCol="0">
            <a:spAutoFit/>
          </a:bodyPr>
          <a:lstStyle/>
          <a:p>
            <a:pPr algn="ctr">
              <a:lnSpc>
                <a:spcPct val="100000"/>
              </a:lnSpc>
              <a:spcBef>
                <a:spcPts val="370"/>
              </a:spcBef>
            </a:pPr>
            <a:r>
              <a:rPr lang="en-US" sz="1100" b="1" dirty="0">
                <a:latin typeface="Arial"/>
                <a:cs typeface="Arial"/>
              </a:rPr>
              <a:t>Lessons Learnt </a:t>
            </a:r>
            <a:endParaRPr sz="1100" dirty="0">
              <a:latin typeface="Arial"/>
              <a:cs typeface="Arial"/>
            </a:endParaRPr>
          </a:p>
        </p:txBody>
      </p:sp>
      <p:sp>
        <p:nvSpPr>
          <p:cNvPr id="15" name="object 15"/>
          <p:cNvSpPr txBox="1"/>
          <p:nvPr/>
        </p:nvSpPr>
        <p:spPr>
          <a:xfrm>
            <a:off x="419887" y="8760005"/>
            <a:ext cx="3484483" cy="1179810"/>
          </a:xfrm>
          <a:prstGeom prst="rect">
            <a:avLst/>
          </a:prstGeom>
          <a:solidFill>
            <a:srgbClr val="FFFFFF"/>
          </a:solidFill>
          <a:ln w="6350">
            <a:solidFill>
              <a:srgbClr val="FFC000"/>
            </a:solidFill>
          </a:ln>
        </p:spPr>
        <p:txBody>
          <a:bodyPr vert="horz" wrap="square" lIns="0" tIns="26670" rIns="0" bIns="0" rtlCol="0">
            <a:spAutoFit/>
          </a:bodyPr>
          <a:lstStyle/>
          <a:p>
            <a:pPr marL="95250" marR="87630" algn="just">
              <a:lnSpc>
                <a:spcPct val="110100"/>
              </a:lnSpc>
              <a:spcBef>
                <a:spcPts val="210"/>
              </a:spcBef>
            </a:pPr>
            <a:r>
              <a:rPr lang="en-US" sz="1150" dirty="0">
                <a:latin typeface="Arial"/>
                <a:cs typeface="Arial"/>
              </a:rPr>
              <a:t>Co-created models of delivery that are based on the preferences of AGYW would increase uptake, effective use of SRH and HIV prevention including the new biomedical HIV prevention and reduce stigma. Scaling up such models requires context-specific adaptations.</a:t>
            </a:r>
            <a:endParaRPr sz="1150" dirty="0">
              <a:latin typeface="Arial"/>
              <a:cs typeface="Arial"/>
            </a:endParaRPr>
          </a:p>
        </p:txBody>
      </p:sp>
      <p:sp>
        <p:nvSpPr>
          <p:cNvPr id="16" name="object 16"/>
          <p:cNvSpPr txBox="1"/>
          <p:nvPr/>
        </p:nvSpPr>
        <p:spPr>
          <a:xfrm>
            <a:off x="412512" y="8332421"/>
            <a:ext cx="3499232" cy="218008"/>
          </a:xfrm>
          <a:prstGeom prst="rect">
            <a:avLst/>
          </a:prstGeom>
          <a:solidFill>
            <a:srgbClr val="FFC000"/>
          </a:solidFill>
          <a:ln>
            <a:solidFill>
              <a:srgbClr val="FFC000"/>
            </a:solidFill>
          </a:ln>
        </p:spPr>
        <p:txBody>
          <a:bodyPr vert="horz" wrap="square" lIns="0" tIns="48260" rIns="0" bIns="0" rtlCol="0">
            <a:spAutoFit/>
          </a:bodyPr>
          <a:lstStyle/>
          <a:p>
            <a:pPr marL="1905" algn="ctr">
              <a:lnSpc>
                <a:spcPct val="100000"/>
              </a:lnSpc>
              <a:spcBef>
                <a:spcPts val="380"/>
              </a:spcBef>
            </a:pPr>
            <a:r>
              <a:rPr sz="1100" b="1" dirty="0">
                <a:latin typeface="Arial"/>
                <a:cs typeface="Arial"/>
              </a:rPr>
              <a:t>Conclusion</a:t>
            </a:r>
            <a:endParaRPr sz="1100" dirty="0">
              <a:latin typeface="Arial"/>
              <a:cs typeface="Arial"/>
            </a:endParaRPr>
          </a:p>
        </p:txBody>
      </p:sp>
      <p:sp>
        <p:nvSpPr>
          <p:cNvPr id="30" name="TextBox 29">
            <a:extLst>
              <a:ext uri="{FF2B5EF4-FFF2-40B4-BE49-F238E27FC236}">
                <a16:creationId xmlns:a16="http://schemas.microsoft.com/office/drawing/2014/main" id="{D7F07C91-B40F-3FC5-ADCA-81D6758CA971}"/>
              </a:ext>
            </a:extLst>
          </p:cNvPr>
          <p:cNvSpPr txBox="1"/>
          <p:nvPr/>
        </p:nvSpPr>
        <p:spPr>
          <a:xfrm>
            <a:off x="4318662" y="6776336"/>
            <a:ext cx="3058999" cy="1663340"/>
          </a:xfrm>
          <a:prstGeom prst="rect">
            <a:avLst/>
          </a:prstGeom>
          <a:noFill/>
        </p:spPr>
        <p:txBody>
          <a:bodyPr wrap="square">
            <a:spAutoFit/>
          </a:bodyPr>
          <a:lstStyle/>
          <a:p>
            <a:pPr marL="0" marR="0" algn="just">
              <a:lnSpc>
                <a:spcPct val="107000"/>
              </a:lnSpc>
              <a:spcBef>
                <a:spcPts val="0"/>
              </a:spcBef>
              <a:spcAft>
                <a:spcPts val="800"/>
              </a:spcAft>
            </a:pPr>
            <a:r>
              <a:rPr lang="en-US" sz="1200" dirty="0">
                <a:effectLst/>
                <a:latin typeface="Arial" panose="020B0604020202020204" pitchFamily="34" charset="0"/>
                <a:ea typeface="Calibri" panose="020F0502020204030204" pitchFamily="34" charset="0"/>
                <a:cs typeface="Arial" panose="020B0604020202020204" pitchFamily="34" charset="0"/>
              </a:rPr>
              <a:t>Co-creation of the service package and the service delivery model fosters buy-in and uptake of services such as PrEP and family planning in an integrated, secure, and comfortable manner. Peer-to-peer models are effective in improving performance across the continuum of care. </a:t>
            </a:r>
            <a:r>
              <a:rPr lang="en-ZW" sz="1200" dirty="0">
                <a:solidFill>
                  <a:srgbClr val="000000"/>
                </a:solidFill>
                <a:effectLst/>
                <a:latin typeface="Arial" panose="020B0604020202020204" pitchFamily="34" charset="0"/>
                <a:ea typeface="Calibri" panose="020F0502020204030204" pitchFamily="34" charset="0"/>
                <a:cs typeface="Arial" panose="020B0604020202020204" pitchFamily="34" charset="0"/>
              </a:rPr>
              <a:t>.  </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53" name="TextBox 52">
            <a:extLst>
              <a:ext uri="{FF2B5EF4-FFF2-40B4-BE49-F238E27FC236}">
                <a16:creationId xmlns:a16="http://schemas.microsoft.com/office/drawing/2014/main" id="{A0190BFB-E404-ECD3-5A70-0E388D0B823E}"/>
              </a:ext>
            </a:extLst>
          </p:cNvPr>
          <p:cNvSpPr txBox="1"/>
          <p:nvPr/>
        </p:nvSpPr>
        <p:spPr>
          <a:xfrm>
            <a:off x="4030416" y="5922767"/>
            <a:ext cx="3526084" cy="400110"/>
          </a:xfrm>
          <a:prstGeom prst="rect">
            <a:avLst/>
          </a:prstGeom>
          <a:noFill/>
        </p:spPr>
        <p:txBody>
          <a:bodyPr wrap="square" rtlCol="0">
            <a:spAutoFit/>
          </a:bodyPr>
          <a:lstStyle/>
          <a:p>
            <a:r>
              <a:rPr lang="en-US" sz="1000" dirty="0">
                <a:latin typeface="Arial Narrow" panose="020B0606020202030204" pitchFamily="34" charset="0"/>
                <a:cs typeface="Arial" panose="020B0604020202020204" pitchFamily="34" charset="0"/>
              </a:rPr>
              <a:t>Image 1: AGYW in line to receive HIV Prevention/SRH services at a Mazowe Outreach</a:t>
            </a:r>
          </a:p>
        </p:txBody>
      </p:sp>
      <p:pic>
        <p:nvPicPr>
          <p:cNvPr id="58" name="Picture 57">
            <a:extLst>
              <a:ext uri="{FF2B5EF4-FFF2-40B4-BE49-F238E27FC236}">
                <a16:creationId xmlns:a16="http://schemas.microsoft.com/office/drawing/2014/main" id="{D9546E3A-7C91-2359-22C8-F6725A43BD8E}"/>
              </a:ext>
            </a:extLst>
          </p:cNvPr>
          <p:cNvPicPr>
            <a:picLocks noChangeAspect="1"/>
          </p:cNvPicPr>
          <p:nvPr/>
        </p:nvPicPr>
        <p:blipFill>
          <a:blip r:embed="rId3"/>
          <a:stretch>
            <a:fillRect/>
          </a:stretch>
        </p:blipFill>
        <p:spPr>
          <a:xfrm>
            <a:off x="1254781" y="10085046"/>
            <a:ext cx="570186" cy="533400"/>
          </a:xfrm>
          <a:prstGeom prst="rect">
            <a:avLst/>
          </a:prstGeom>
        </p:spPr>
      </p:pic>
      <p:grpSp>
        <p:nvGrpSpPr>
          <p:cNvPr id="88" name="Group 87">
            <a:extLst>
              <a:ext uri="{FF2B5EF4-FFF2-40B4-BE49-F238E27FC236}">
                <a16:creationId xmlns:a16="http://schemas.microsoft.com/office/drawing/2014/main" id="{36D080DA-AE1F-BEF6-2215-E630EE536756}"/>
              </a:ext>
            </a:extLst>
          </p:cNvPr>
          <p:cNvGrpSpPr/>
          <p:nvPr/>
        </p:nvGrpSpPr>
        <p:grpSpPr>
          <a:xfrm>
            <a:off x="360679" y="4699425"/>
            <a:ext cx="3179364" cy="846629"/>
            <a:chOff x="11581" y="1080833"/>
            <a:chExt cx="8538819" cy="3605787"/>
          </a:xfrm>
        </p:grpSpPr>
        <p:grpSp>
          <p:nvGrpSpPr>
            <p:cNvPr id="89" name="Google Shape;1672;p43">
              <a:extLst>
                <a:ext uri="{FF2B5EF4-FFF2-40B4-BE49-F238E27FC236}">
                  <a16:creationId xmlns:a16="http://schemas.microsoft.com/office/drawing/2014/main" id="{EC49EC3A-2A88-B629-76E3-82A337FC7B39}"/>
                </a:ext>
              </a:extLst>
            </p:cNvPr>
            <p:cNvGrpSpPr/>
            <p:nvPr/>
          </p:nvGrpSpPr>
          <p:grpSpPr>
            <a:xfrm>
              <a:off x="889042" y="2503900"/>
              <a:ext cx="7215168" cy="794407"/>
              <a:chOff x="889042" y="2488841"/>
              <a:chExt cx="7365920" cy="784703"/>
            </a:xfrm>
          </p:grpSpPr>
          <p:sp>
            <p:nvSpPr>
              <p:cNvPr id="99" name="Google Shape;1674;p43">
                <a:extLst>
                  <a:ext uri="{FF2B5EF4-FFF2-40B4-BE49-F238E27FC236}">
                    <a16:creationId xmlns:a16="http://schemas.microsoft.com/office/drawing/2014/main" id="{E1AC6530-35D7-EC0F-094A-5CA2B5576785}"/>
                  </a:ext>
                </a:extLst>
              </p:cNvPr>
              <p:cNvSpPr/>
              <p:nvPr/>
            </p:nvSpPr>
            <p:spPr>
              <a:xfrm>
                <a:off x="1531733" y="2488841"/>
                <a:ext cx="812509" cy="784703"/>
              </a:xfrm>
              <a:custGeom>
                <a:avLst/>
                <a:gdLst/>
                <a:ahLst/>
                <a:cxnLst/>
                <a:rect l="l" t="t" r="r" b="b"/>
                <a:pathLst>
                  <a:path w="19110" h="18456" extrusionOk="0">
                    <a:moveTo>
                      <a:pt x="8442" y="590"/>
                    </a:moveTo>
                    <a:lnTo>
                      <a:pt x="8573" y="786"/>
                    </a:lnTo>
                    <a:lnTo>
                      <a:pt x="8769" y="786"/>
                    </a:lnTo>
                    <a:lnTo>
                      <a:pt x="9489" y="655"/>
                    </a:lnTo>
                    <a:lnTo>
                      <a:pt x="10929" y="655"/>
                    </a:lnTo>
                    <a:lnTo>
                      <a:pt x="11584" y="786"/>
                    </a:lnTo>
                    <a:lnTo>
                      <a:pt x="12303" y="917"/>
                    </a:lnTo>
                    <a:lnTo>
                      <a:pt x="12958" y="1113"/>
                    </a:lnTo>
                    <a:lnTo>
                      <a:pt x="13612" y="1310"/>
                    </a:lnTo>
                    <a:lnTo>
                      <a:pt x="14201" y="1637"/>
                    </a:lnTo>
                    <a:lnTo>
                      <a:pt x="14856" y="1964"/>
                    </a:lnTo>
                    <a:lnTo>
                      <a:pt x="15379" y="2422"/>
                    </a:lnTo>
                    <a:lnTo>
                      <a:pt x="15903" y="2815"/>
                    </a:lnTo>
                    <a:lnTo>
                      <a:pt x="16426" y="3339"/>
                    </a:lnTo>
                    <a:lnTo>
                      <a:pt x="16884" y="3862"/>
                    </a:lnTo>
                    <a:lnTo>
                      <a:pt x="17277" y="4451"/>
                    </a:lnTo>
                    <a:lnTo>
                      <a:pt x="17604" y="5105"/>
                    </a:lnTo>
                    <a:lnTo>
                      <a:pt x="17932" y="5760"/>
                    </a:lnTo>
                    <a:lnTo>
                      <a:pt x="18128" y="6414"/>
                    </a:lnTo>
                    <a:lnTo>
                      <a:pt x="18324" y="7069"/>
                    </a:lnTo>
                    <a:lnTo>
                      <a:pt x="18455" y="7789"/>
                    </a:lnTo>
                    <a:lnTo>
                      <a:pt x="18521" y="8443"/>
                    </a:lnTo>
                    <a:lnTo>
                      <a:pt x="18521" y="9163"/>
                    </a:lnTo>
                    <a:lnTo>
                      <a:pt x="18455" y="9817"/>
                    </a:lnTo>
                    <a:lnTo>
                      <a:pt x="18324" y="10537"/>
                    </a:lnTo>
                    <a:lnTo>
                      <a:pt x="18193" y="11192"/>
                    </a:lnTo>
                    <a:lnTo>
                      <a:pt x="17997" y="11846"/>
                    </a:lnTo>
                    <a:lnTo>
                      <a:pt x="17735" y="12435"/>
                    </a:lnTo>
                    <a:lnTo>
                      <a:pt x="17473" y="13090"/>
                    </a:lnTo>
                    <a:lnTo>
                      <a:pt x="17081" y="13679"/>
                    </a:lnTo>
                    <a:lnTo>
                      <a:pt x="16688" y="14268"/>
                    </a:lnTo>
                    <a:lnTo>
                      <a:pt x="16295" y="14791"/>
                    </a:lnTo>
                    <a:lnTo>
                      <a:pt x="15772" y="15249"/>
                    </a:lnTo>
                    <a:lnTo>
                      <a:pt x="15248" y="15707"/>
                    </a:lnTo>
                    <a:lnTo>
                      <a:pt x="14659" y="16165"/>
                    </a:lnTo>
                    <a:lnTo>
                      <a:pt x="14005" y="16558"/>
                    </a:lnTo>
                    <a:lnTo>
                      <a:pt x="13351" y="16951"/>
                    </a:lnTo>
                    <a:lnTo>
                      <a:pt x="12696" y="17213"/>
                    </a:lnTo>
                    <a:lnTo>
                      <a:pt x="11976" y="17474"/>
                    </a:lnTo>
                    <a:lnTo>
                      <a:pt x="11256" y="17605"/>
                    </a:lnTo>
                    <a:lnTo>
                      <a:pt x="10536" y="17736"/>
                    </a:lnTo>
                    <a:lnTo>
                      <a:pt x="9817" y="17802"/>
                    </a:lnTo>
                    <a:lnTo>
                      <a:pt x="9031" y="17867"/>
                    </a:lnTo>
                    <a:lnTo>
                      <a:pt x="8311" y="17802"/>
                    </a:lnTo>
                    <a:lnTo>
                      <a:pt x="7591" y="17671"/>
                    </a:lnTo>
                    <a:lnTo>
                      <a:pt x="6872" y="17474"/>
                    </a:lnTo>
                    <a:lnTo>
                      <a:pt x="6152" y="17278"/>
                    </a:lnTo>
                    <a:lnTo>
                      <a:pt x="5497" y="16951"/>
                    </a:lnTo>
                    <a:lnTo>
                      <a:pt x="4843" y="16624"/>
                    </a:lnTo>
                    <a:lnTo>
                      <a:pt x="4188" y="16165"/>
                    </a:lnTo>
                    <a:lnTo>
                      <a:pt x="3730" y="15773"/>
                    </a:lnTo>
                    <a:lnTo>
                      <a:pt x="3272" y="15315"/>
                    </a:lnTo>
                    <a:lnTo>
                      <a:pt x="2814" y="14857"/>
                    </a:lnTo>
                    <a:lnTo>
                      <a:pt x="2421" y="14333"/>
                    </a:lnTo>
                    <a:lnTo>
                      <a:pt x="2029" y="13809"/>
                    </a:lnTo>
                    <a:lnTo>
                      <a:pt x="1702" y="13220"/>
                    </a:lnTo>
                    <a:lnTo>
                      <a:pt x="1440" y="12697"/>
                    </a:lnTo>
                    <a:lnTo>
                      <a:pt x="1178" y="12042"/>
                    </a:lnTo>
                    <a:lnTo>
                      <a:pt x="982" y="11454"/>
                    </a:lnTo>
                    <a:lnTo>
                      <a:pt x="785" y="10799"/>
                    </a:lnTo>
                    <a:lnTo>
                      <a:pt x="720" y="10210"/>
                    </a:lnTo>
                    <a:lnTo>
                      <a:pt x="655" y="9556"/>
                    </a:lnTo>
                    <a:lnTo>
                      <a:pt x="655" y="8901"/>
                    </a:lnTo>
                    <a:lnTo>
                      <a:pt x="655" y="8247"/>
                    </a:lnTo>
                    <a:lnTo>
                      <a:pt x="785" y="7592"/>
                    </a:lnTo>
                    <a:lnTo>
                      <a:pt x="916" y="7003"/>
                    </a:lnTo>
                    <a:lnTo>
                      <a:pt x="1113" y="6283"/>
                    </a:lnTo>
                    <a:lnTo>
                      <a:pt x="1374" y="5694"/>
                    </a:lnTo>
                    <a:lnTo>
                      <a:pt x="1702" y="5105"/>
                    </a:lnTo>
                    <a:lnTo>
                      <a:pt x="2029" y="4582"/>
                    </a:lnTo>
                    <a:lnTo>
                      <a:pt x="2421" y="4058"/>
                    </a:lnTo>
                    <a:lnTo>
                      <a:pt x="2814" y="3600"/>
                    </a:lnTo>
                    <a:lnTo>
                      <a:pt x="3272" y="3142"/>
                    </a:lnTo>
                    <a:lnTo>
                      <a:pt x="3796" y="2750"/>
                    </a:lnTo>
                    <a:lnTo>
                      <a:pt x="4254" y="2357"/>
                    </a:lnTo>
                    <a:lnTo>
                      <a:pt x="4843" y="2030"/>
                    </a:lnTo>
                    <a:lnTo>
                      <a:pt x="5955" y="1441"/>
                    </a:lnTo>
                    <a:lnTo>
                      <a:pt x="7133" y="983"/>
                    </a:lnTo>
                    <a:lnTo>
                      <a:pt x="8442" y="590"/>
                    </a:lnTo>
                    <a:close/>
                    <a:moveTo>
                      <a:pt x="10536" y="1"/>
                    </a:moveTo>
                    <a:lnTo>
                      <a:pt x="9751" y="66"/>
                    </a:lnTo>
                    <a:lnTo>
                      <a:pt x="8900" y="132"/>
                    </a:lnTo>
                    <a:lnTo>
                      <a:pt x="8246" y="132"/>
                    </a:lnTo>
                    <a:lnTo>
                      <a:pt x="7591" y="197"/>
                    </a:lnTo>
                    <a:lnTo>
                      <a:pt x="6937" y="328"/>
                    </a:lnTo>
                    <a:lnTo>
                      <a:pt x="6348" y="524"/>
                    </a:lnTo>
                    <a:lnTo>
                      <a:pt x="5694" y="721"/>
                    </a:lnTo>
                    <a:lnTo>
                      <a:pt x="5105" y="1048"/>
                    </a:lnTo>
                    <a:lnTo>
                      <a:pt x="4516" y="1375"/>
                    </a:lnTo>
                    <a:lnTo>
                      <a:pt x="3927" y="1768"/>
                    </a:lnTo>
                    <a:lnTo>
                      <a:pt x="3403" y="2161"/>
                    </a:lnTo>
                    <a:lnTo>
                      <a:pt x="2880" y="2619"/>
                    </a:lnTo>
                    <a:lnTo>
                      <a:pt x="2421" y="3142"/>
                    </a:lnTo>
                    <a:lnTo>
                      <a:pt x="1963" y="3600"/>
                    </a:lnTo>
                    <a:lnTo>
                      <a:pt x="1571" y="4189"/>
                    </a:lnTo>
                    <a:lnTo>
                      <a:pt x="1243" y="4713"/>
                    </a:lnTo>
                    <a:lnTo>
                      <a:pt x="916" y="5302"/>
                    </a:lnTo>
                    <a:lnTo>
                      <a:pt x="655" y="5891"/>
                    </a:lnTo>
                    <a:lnTo>
                      <a:pt x="393" y="6545"/>
                    </a:lnTo>
                    <a:lnTo>
                      <a:pt x="196" y="7265"/>
                    </a:lnTo>
                    <a:lnTo>
                      <a:pt x="66" y="7920"/>
                    </a:lnTo>
                    <a:lnTo>
                      <a:pt x="0" y="8639"/>
                    </a:lnTo>
                    <a:lnTo>
                      <a:pt x="0" y="9359"/>
                    </a:lnTo>
                    <a:lnTo>
                      <a:pt x="66" y="10014"/>
                    </a:lnTo>
                    <a:lnTo>
                      <a:pt x="196" y="10734"/>
                    </a:lnTo>
                    <a:lnTo>
                      <a:pt x="327" y="11454"/>
                    </a:lnTo>
                    <a:lnTo>
                      <a:pt x="524" y="12108"/>
                    </a:lnTo>
                    <a:lnTo>
                      <a:pt x="785" y="12762"/>
                    </a:lnTo>
                    <a:lnTo>
                      <a:pt x="1113" y="13417"/>
                    </a:lnTo>
                    <a:lnTo>
                      <a:pt x="1440" y="14006"/>
                    </a:lnTo>
                    <a:lnTo>
                      <a:pt x="1832" y="14595"/>
                    </a:lnTo>
                    <a:lnTo>
                      <a:pt x="2225" y="15184"/>
                    </a:lnTo>
                    <a:lnTo>
                      <a:pt x="2749" y="15707"/>
                    </a:lnTo>
                    <a:lnTo>
                      <a:pt x="3272" y="16165"/>
                    </a:lnTo>
                    <a:lnTo>
                      <a:pt x="3861" y="16689"/>
                    </a:lnTo>
                    <a:lnTo>
                      <a:pt x="4516" y="17147"/>
                    </a:lnTo>
                    <a:lnTo>
                      <a:pt x="5170" y="17474"/>
                    </a:lnTo>
                    <a:lnTo>
                      <a:pt x="5890" y="17802"/>
                    </a:lnTo>
                    <a:lnTo>
                      <a:pt x="6610" y="18063"/>
                    </a:lnTo>
                    <a:lnTo>
                      <a:pt x="7330" y="18260"/>
                    </a:lnTo>
                    <a:lnTo>
                      <a:pt x="8050" y="18391"/>
                    </a:lnTo>
                    <a:lnTo>
                      <a:pt x="8835" y="18456"/>
                    </a:lnTo>
                    <a:lnTo>
                      <a:pt x="9555" y="18456"/>
                    </a:lnTo>
                    <a:lnTo>
                      <a:pt x="10340" y="18391"/>
                    </a:lnTo>
                    <a:lnTo>
                      <a:pt x="11125" y="18325"/>
                    </a:lnTo>
                    <a:lnTo>
                      <a:pt x="11845" y="18129"/>
                    </a:lnTo>
                    <a:lnTo>
                      <a:pt x="12565" y="17932"/>
                    </a:lnTo>
                    <a:lnTo>
                      <a:pt x="13285" y="17605"/>
                    </a:lnTo>
                    <a:lnTo>
                      <a:pt x="14005" y="17278"/>
                    </a:lnTo>
                    <a:lnTo>
                      <a:pt x="14659" y="16885"/>
                    </a:lnTo>
                    <a:lnTo>
                      <a:pt x="15314" y="16493"/>
                    </a:lnTo>
                    <a:lnTo>
                      <a:pt x="15903" y="15969"/>
                    </a:lnTo>
                    <a:lnTo>
                      <a:pt x="16426" y="15511"/>
                    </a:lnTo>
                    <a:lnTo>
                      <a:pt x="16950" y="14922"/>
                    </a:lnTo>
                    <a:lnTo>
                      <a:pt x="17408" y="14333"/>
                    </a:lnTo>
                    <a:lnTo>
                      <a:pt x="17801" y="13744"/>
                    </a:lnTo>
                    <a:lnTo>
                      <a:pt x="18128" y="13090"/>
                    </a:lnTo>
                    <a:lnTo>
                      <a:pt x="18455" y="12370"/>
                    </a:lnTo>
                    <a:lnTo>
                      <a:pt x="18717" y="11715"/>
                    </a:lnTo>
                    <a:lnTo>
                      <a:pt x="18913" y="10995"/>
                    </a:lnTo>
                    <a:lnTo>
                      <a:pt x="19044" y="10276"/>
                    </a:lnTo>
                    <a:lnTo>
                      <a:pt x="19110" y="9490"/>
                    </a:lnTo>
                    <a:lnTo>
                      <a:pt x="19110" y="8770"/>
                    </a:lnTo>
                    <a:lnTo>
                      <a:pt x="19110" y="8050"/>
                    </a:lnTo>
                    <a:lnTo>
                      <a:pt x="18979" y="7265"/>
                    </a:lnTo>
                    <a:lnTo>
                      <a:pt x="18848" y="6545"/>
                    </a:lnTo>
                    <a:lnTo>
                      <a:pt x="18586" y="5694"/>
                    </a:lnTo>
                    <a:lnTo>
                      <a:pt x="18259" y="4975"/>
                    </a:lnTo>
                    <a:lnTo>
                      <a:pt x="17866" y="4255"/>
                    </a:lnTo>
                    <a:lnTo>
                      <a:pt x="17408" y="3600"/>
                    </a:lnTo>
                    <a:lnTo>
                      <a:pt x="16884" y="2946"/>
                    </a:lnTo>
                    <a:lnTo>
                      <a:pt x="16361" y="2422"/>
                    </a:lnTo>
                    <a:lnTo>
                      <a:pt x="15706" y="1899"/>
                    </a:lnTo>
                    <a:lnTo>
                      <a:pt x="15052" y="1441"/>
                    </a:lnTo>
                    <a:lnTo>
                      <a:pt x="14398" y="1048"/>
                    </a:lnTo>
                    <a:lnTo>
                      <a:pt x="13678" y="721"/>
                    </a:lnTo>
                    <a:lnTo>
                      <a:pt x="12958" y="459"/>
                    </a:lnTo>
                    <a:lnTo>
                      <a:pt x="12173" y="197"/>
                    </a:lnTo>
                    <a:lnTo>
                      <a:pt x="11387" y="66"/>
                    </a:lnTo>
                    <a:lnTo>
                      <a:pt x="10536"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1675;p43">
                <a:extLst>
                  <a:ext uri="{FF2B5EF4-FFF2-40B4-BE49-F238E27FC236}">
                    <a16:creationId xmlns:a16="http://schemas.microsoft.com/office/drawing/2014/main" id="{1D2CADEC-547A-A5AD-4F38-7A0B0FFA26D0}"/>
                  </a:ext>
                </a:extLst>
              </p:cNvPr>
              <p:cNvSpPr/>
              <p:nvPr/>
            </p:nvSpPr>
            <p:spPr>
              <a:xfrm>
                <a:off x="3276945" y="2488841"/>
                <a:ext cx="812509" cy="784703"/>
              </a:xfrm>
              <a:custGeom>
                <a:avLst/>
                <a:gdLst/>
                <a:ahLst/>
                <a:cxnLst/>
                <a:rect l="l" t="t" r="r" b="b"/>
                <a:pathLst>
                  <a:path w="19110" h="18456" extrusionOk="0">
                    <a:moveTo>
                      <a:pt x="8442" y="590"/>
                    </a:moveTo>
                    <a:lnTo>
                      <a:pt x="8573" y="786"/>
                    </a:lnTo>
                    <a:lnTo>
                      <a:pt x="8769" y="786"/>
                    </a:lnTo>
                    <a:lnTo>
                      <a:pt x="9489" y="655"/>
                    </a:lnTo>
                    <a:lnTo>
                      <a:pt x="10929" y="655"/>
                    </a:lnTo>
                    <a:lnTo>
                      <a:pt x="11584" y="786"/>
                    </a:lnTo>
                    <a:lnTo>
                      <a:pt x="12303" y="917"/>
                    </a:lnTo>
                    <a:lnTo>
                      <a:pt x="12958" y="1113"/>
                    </a:lnTo>
                    <a:lnTo>
                      <a:pt x="13612" y="1310"/>
                    </a:lnTo>
                    <a:lnTo>
                      <a:pt x="14201" y="1637"/>
                    </a:lnTo>
                    <a:lnTo>
                      <a:pt x="14856" y="1964"/>
                    </a:lnTo>
                    <a:lnTo>
                      <a:pt x="15379" y="2422"/>
                    </a:lnTo>
                    <a:lnTo>
                      <a:pt x="15903" y="2815"/>
                    </a:lnTo>
                    <a:lnTo>
                      <a:pt x="16426" y="3339"/>
                    </a:lnTo>
                    <a:lnTo>
                      <a:pt x="16884" y="3862"/>
                    </a:lnTo>
                    <a:lnTo>
                      <a:pt x="17277" y="4451"/>
                    </a:lnTo>
                    <a:lnTo>
                      <a:pt x="17604" y="5105"/>
                    </a:lnTo>
                    <a:lnTo>
                      <a:pt x="17932" y="5760"/>
                    </a:lnTo>
                    <a:lnTo>
                      <a:pt x="18128" y="6414"/>
                    </a:lnTo>
                    <a:lnTo>
                      <a:pt x="18324" y="7069"/>
                    </a:lnTo>
                    <a:lnTo>
                      <a:pt x="18455" y="7789"/>
                    </a:lnTo>
                    <a:lnTo>
                      <a:pt x="18521" y="8443"/>
                    </a:lnTo>
                    <a:lnTo>
                      <a:pt x="18521" y="9163"/>
                    </a:lnTo>
                    <a:lnTo>
                      <a:pt x="18455" y="9817"/>
                    </a:lnTo>
                    <a:lnTo>
                      <a:pt x="18324" y="10537"/>
                    </a:lnTo>
                    <a:lnTo>
                      <a:pt x="18193" y="11192"/>
                    </a:lnTo>
                    <a:lnTo>
                      <a:pt x="17997" y="11846"/>
                    </a:lnTo>
                    <a:lnTo>
                      <a:pt x="17735" y="12435"/>
                    </a:lnTo>
                    <a:lnTo>
                      <a:pt x="17473" y="13090"/>
                    </a:lnTo>
                    <a:lnTo>
                      <a:pt x="17081" y="13679"/>
                    </a:lnTo>
                    <a:lnTo>
                      <a:pt x="16688" y="14268"/>
                    </a:lnTo>
                    <a:lnTo>
                      <a:pt x="16295" y="14791"/>
                    </a:lnTo>
                    <a:lnTo>
                      <a:pt x="15772" y="15249"/>
                    </a:lnTo>
                    <a:lnTo>
                      <a:pt x="15248" y="15707"/>
                    </a:lnTo>
                    <a:lnTo>
                      <a:pt x="14659" y="16165"/>
                    </a:lnTo>
                    <a:lnTo>
                      <a:pt x="14005" y="16558"/>
                    </a:lnTo>
                    <a:lnTo>
                      <a:pt x="13351" y="16951"/>
                    </a:lnTo>
                    <a:lnTo>
                      <a:pt x="12696" y="17213"/>
                    </a:lnTo>
                    <a:lnTo>
                      <a:pt x="11976" y="17474"/>
                    </a:lnTo>
                    <a:lnTo>
                      <a:pt x="11256" y="17605"/>
                    </a:lnTo>
                    <a:lnTo>
                      <a:pt x="10536" y="17736"/>
                    </a:lnTo>
                    <a:lnTo>
                      <a:pt x="9817" y="17802"/>
                    </a:lnTo>
                    <a:lnTo>
                      <a:pt x="9031" y="17867"/>
                    </a:lnTo>
                    <a:lnTo>
                      <a:pt x="8311" y="17802"/>
                    </a:lnTo>
                    <a:lnTo>
                      <a:pt x="7591" y="17671"/>
                    </a:lnTo>
                    <a:lnTo>
                      <a:pt x="6872" y="17474"/>
                    </a:lnTo>
                    <a:lnTo>
                      <a:pt x="6152" y="17278"/>
                    </a:lnTo>
                    <a:lnTo>
                      <a:pt x="5497" y="16951"/>
                    </a:lnTo>
                    <a:lnTo>
                      <a:pt x="4843" y="16624"/>
                    </a:lnTo>
                    <a:lnTo>
                      <a:pt x="4188" y="16165"/>
                    </a:lnTo>
                    <a:lnTo>
                      <a:pt x="3730" y="15773"/>
                    </a:lnTo>
                    <a:lnTo>
                      <a:pt x="3272" y="15315"/>
                    </a:lnTo>
                    <a:lnTo>
                      <a:pt x="2814" y="14857"/>
                    </a:lnTo>
                    <a:lnTo>
                      <a:pt x="2421" y="14333"/>
                    </a:lnTo>
                    <a:lnTo>
                      <a:pt x="2029" y="13809"/>
                    </a:lnTo>
                    <a:lnTo>
                      <a:pt x="1702" y="13220"/>
                    </a:lnTo>
                    <a:lnTo>
                      <a:pt x="1440" y="12697"/>
                    </a:lnTo>
                    <a:lnTo>
                      <a:pt x="1178" y="12042"/>
                    </a:lnTo>
                    <a:lnTo>
                      <a:pt x="982" y="11454"/>
                    </a:lnTo>
                    <a:lnTo>
                      <a:pt x="785" y="10799"/>
                    </a:lnTo>
                    <a:lnTo>
                      <a:pt x="720" y="10210"/>
                    </a:lnTo>
                    <a:lnTo>
                      <a:pt x="655" y="9556"/>
                    </a:lnTo>
                    <a:lnTo>
                      <a:pt x="655" y="8901"/>
                    </a:lnTo>
                    <a:lnTo>
                      <a:pt x="655" y="8247"/>
                    </a:lnTo>
                    <a:lnTo>
                      <a:pt x="785" y="7592"/>
                    </a:lnTo>
                    <a:lnTo>
                      <a:pt x="916" y="7003"/>
                    </a:lnTo>
                    <a:lnTo>
                      <a:pt x="1113" y="6283"/>
                    </a:lnTo>
                    <a:lnTo>
                      <a:pt x="1374" y="5694"/>
                    </a:lnTo>
                    <a:lnTo>
                      <a:pt x="1702" y="5105"/>
                    </a:lnTo>
                    <a:lnTo>
                      <a:pt x="2029" y="4582"/>
                    </a:lnTo>
                    <a:lnTo>
                      <a:pt x="2421" y="4058"/>
                    </a:lnTo>
                    <a:lnTo>
                      <a:pt x="2814" y="3600"/>
                    </a:lnTo>
                    <a:lnTo>
                      <a:pt x="3272" y="3142"/>
                    </a:lnTo>
                    <a:lnTo>
                      <a:pt x="3796" y="2750"/>
                    </a:lnTo>
                    <a:lnTo>
                      <a:pt x="4254" y="2357"/>
                    </a:lnTo>
                    <a:lnTo>
                      <a:pt x="4843" y="2030"/>
                    </a:lnTo>
                    <a:lnTo>
                      <a:pt x="5955" y="1441"/>
                    </a:lnTo>
                    <a:lnTo>
                      <a:pt x="7133" y="983"/>
                    </a:lnTo>
                    <a:lnTo>
                      <a:pt x="8442" y="590"/>
                    </a:lnTo>
                    <a:close/>
                    <a:moveTo>
                      <a:pt x="10536" y="1"/>
                    </a:moveTo>
                    <a:lnTo>
                      <a:pt x="9751" y="66"/>
                    </a:lnTo>
                    <a:lnTo>
                      <a:pt x="8900" y="132"/>
                    </a:lnTo>
                    <a:lnTo>
                      <a:pt x="8246" y="132"/>
                    </a:lnTo>
                    <a:lnTo>
                      <a:pt x="7591" y="197"/>
                    </a:lnTo>
                    <a:lnTo>
                      <a:pt x="6937" y="328"/>
                    </a:lnTo>
                    <a:lnTo>
                      <a:pt x="6348" y="524"/>
                    </a:lnTo>
                    <a:lnTo>
                      <a:pt x="5694" y="721"/>
                    </a:lnTo>
                    <a:lnTo>
                      <a:pt x="5105" y="1048"/>
                    </a:lnTo>
                    <a:lnTo>
                      <a:pt x="4516" y="1375"/>
                    </a:lnTo>
                    <a:lnTo>
                      <a:pt x="3927" y="1768"/>
                    </a:lnTo>
                    <a:lnTo>
                      <a:pt x="3403" y="2161"/>
                    </a:lnTo>
                    <a:lnTo>
                      <a:pt x="2880" y="2619"/>
                    </a:lnTo>
                    <a:lnTo>
                      <a:pt x="2421" y="3142"/>
                    </a:lnTo>
                    <a:lnTo>
                      <a:pt x="1963" y="3600"/>
                    </a:lnTo>
                    <a:lnTo>
                      <a:pt x="1571" y="4189"/>
                    </a:lnTo>
                    <a:lnTo>
                      <a:pt x="1243" y="4713"/>
                    </a:lnTo>
                    <a:lnTo>
                      <a:pt x="916" y="5302"/>
                    </a:lnTo>
                    <a:lnTo>
                      <a:pt x="655" y="5891"/>
                    </a:lnTo>
                    <a:lnTo>
                      <a:pt x="393" y="6545"/>
                    </a:lnTo>
                    <a:lnTo>
                      <a:pt x="196" y="7265"/>
                    </a:lnTo>
                    <a:lnTo>
                      <a:pt x="66" y="7920"/>
                    </a:lnTo>
                    <a:lnTo>
                      <a:pt x="0" y="8639"/>
                    </a:lnTo>
                    <a:lnTo>
                      <a:pt x="0" y="9359"/>
                    </a:lnTo>
                    <a:lnTo>
                      <a:pt x="66" y="10014"/>
                    </a:lnTo>
                    <a:lnTo>
                      <a:pt x="196" y="10734"/>
                    </a:lnTo>
                    <a:lnTo>
                      <a:pt x="327" y="11454"/>
                    </a:lnTo>
                    <a:lnTo>
                      <a:pt x="524" y="12108"/>
                    </a:lnTo>
                    <a:lnTo>
                      <a:pt x="785" y="12762"/>
                    </a:lnTo>
                    <a:lnTo>
                      <a:pt x="1113" y="13417"/>
                    </a:lnTo>
                    <a:lnTo>
                      <a:pt x="1440" y="14006"/>
                    </a:lnTo>
                    <a:lnTo>
                      <a:pt x="1832" y="14595"/>
                    </a:lnTo>
                    <a:lnTo>
                      <a:pt x="2225" y="15184"/>
                    </a:lnTo>
                    <a:lnTo>
                      <a:pt x="2749" y="15707"/>
                    </a:lnTo>
                    <a:lnTo>
                      <a:pt x="3272" y="16165"/>
                    </a:lnTo>
                    <a:lnTo>
                      <a:pt x="3861" y="16689"/>
                    </a:lnTo>
                    <a:lnTo>
                      <a:pt x="4516" y="17147"/>
                    </a:lnTo>
                    <a:lnTo>
                      <a:pt x="5170" y="17474"/>
                    </a:lnTo>
                    <a:lnTo>
                      <a:pt x="5890" y="17802"/>
                    </a:lnTo>
                    <a:lnTo>
                      <a:pt x="6610" y="18063"/>
                    </a:lnTo>
                    <a:lnTo>
                      <a:pt x="7330" y="18260"/>
                    </a:lnTo>
                    <a:lnTo>
                      <a:pt x="8050" y="18391"/>
                    </a:lnTo>
                    <a:lnTo>
                      <a:pt x="8835" y="18456"/>
                    </a:lnTo>
                    <a:lnTo>
                      <a:pt x="9555" y="18456"/>
                    </a:lnTo>
                    <a:lnTo>
                      <a:pt x="10340" y="18391"/>
                    </a:lnTo>
                    <a:lnTo>
                      <a:pt x="11125" y="18325"/>
                    </a:lnTo>
                    <a:lnTo>
                      <a:pt x="11845" y="18129"/>
                    </a:lnTo>
                    <a:lnTo>
                      <a:pt x="12565" y="17932"/>
                    </a:lnTo>
                    <a:lnTo>
                      <a:pt x="13285" y="17605"/>
                    </a:lnTo>
                    <a:lnTo>
                      <a:pt x="14005" y="17278"/>
                    </a:lnTo>
                    <a:lnTo>
                      <a:pt x="14659" y="16885"/>
                    </a:lnTo>
                    <a:lnTo>
                      <a:pt x="15314" y="16493"/>
                    </a:lnTo>
                    <a:lnTo>
                      <a:pt x="15903" y="15969"/>
                    </a:lnTo>
                    <a:lnTo>
                      <a:pt x="16426" y="15511"/>
                    </a:lnTo>
                    <a:lnTo>
                      <a:pt x="16950" y="14922"/>
                    </a:lnTo>
                    <a:lnTo>
                      <a:pt x="17408" y="14333"/>
                    </a:lnTo>
                    <a:lnTo>
                      <a:pt x="17801" y="13744"/>
                    </a:lnTo>
                    <a:lnTo>
                      <a:pt x="18128" y="13090"/>
                    </a:lnTo>
                    <a:lnTo>
                      <a:pt x="18455" y="12370"/>
                    </a:lnTo>
                    <a:lnTo>
                      <a:pt x="18717" y="11715"/>
                    </a:lnTo>
                    <a:lnTo>
                      <a:pt x="18913" y="10995"/>
                    </a:lnTo>
                    <a:lnTo>
                      <a:pt x="19044" y="10276"/>
                    </a:lnTo>
                    <a:lnTo>
                      <a:pt x="19110" y="9490"/>
                    </a:lnTo>
                    <a:lnTo>
                      <a:pt x="19110" y="8770"/>
                    </a:lnTo>
                    <a:lnTo>
                      <a:pt x="19110" y="8050"/>
                    </a:lnTo>
                    <a:lnTo>
                      <a:pt x="18979" y="7265"/>
                    </a:lnTo>
                    <a:lnTo>
                      <a:pt x="18848" y="6545"/>
                    </a:lnTo>
                    <a:lnTo>
                      <a:pt x="18586" y="5694"/>
                    </a:lnTo>
                    <a:lnTo>
                      <a:pt x="18259" y="4975"/>
                    </a:lnTo>
                    <a:lnTo>
                      <a:pt x="17866" y="4255"/>
                    </a:lnTo>
                    <a:lnTo>
                      <a:pt x="17408" y="3600"/>
                    </a:lnTo>
                    <a:lnTo>
                      <a:pt x="16884" y="2946"/>
                    </a:lnTo>
                    <a:lnTo>
                      <a:pt x="16361" y="2422"/>
                    </a:lnTo>
                    <a:lnTo>
                      <a:pt x="15706" y="1899"/>
                    </a:lnTo>
                    <a:lnTo>
                      <a:pt x="15052" y="1441"/>
                    </a:lnTo>
                    <a:lnTo>
                      <a:pt x="14398" y="1048"/>
                    </a:lnTo>
                    <a:lnTo>
                      <a:pt x="13678" y="721"/>
                    </a:lnTo>
                    <a:lnTo>
                      <a:pt x="12958" y="459"/>
                    </a:lnTo>
                    <a:lnTo>
                      <a:pt x="12173" y="197"/>
                    </a:lnTo>
                    <a:lnTo>
                      <a:pt x="11387" y="66"/>
                    </a:lnTo>
                    <a:lnTo>
                      <a:pt x="10536"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1676;p43">
                <a:extLst>
                  <a:ext uri="{FF2B5EF4-FFF2-40B4-BE49-F238E27FC236}">
                    <a16:creationId xmlns:a16="http://schemas.microsoft.com/office/drawing/2014/main" id="{0A1F7D65-402C-5DEE-7B04-03D9968A590D}"/>
                  </a:ext>
                </a:extLst>
              </p:cNvPr>
              <p:cNvSpPr/>
              <p:nvPr/>
            </p:nvSpPr>
            <p:spPr>
              <a:xfrm>
                <a:off x="5044770" y="2488841"/>
                <a:ext cx="812509" cy="784703"/>
              </a:xfrm>
              <a:custGeom>
                <a:avLst/>
                <a:gdLst/>
                <a:ahLst/>
                <a:cxnLst/>
                <a:rect l="l" t="t" r="r" b="b"/>
                <a:pathLst>
                  <a:path w="19110" h="18456" extrusionOk="0">
                    <a:moveTo>
                      <a:pt x="8442" y="590"/>
                    </a:moveTo>
                    <a:lnTo>
                      <a:pt x="8573" y="786"/>
                    </a:lnTo>
                    <a:lnTo>
                      <a:pt x="8769" y="786"/>
                    </a:lnTo>
                    <a:lnTo>
                      <a:pt x="9489" y="655"/>
                    </a:lnTo>
                    <a:lnTo>
                      <a:pt x="10929" y="655"/>
                    </a:lnTo>
                    <a:lnTo>
                      <a:pt x="11584" y="786"/>
                    </a:lnTo>
                    <a:lnTo>
                      <a:pt x="12303" y="917"/>
                    </a:lnTo>
                    <a:lnTo>
                      <a:pt x="12958" y="1113"/>
                    </a:lnTo>
                    <a:lnTo>
                      <a:pt x="13612" y="1310"/>
                    </a:lnTo>
                    <a:lnTo>
                      <a:pt x="14201" y="1637"/>
                    </a:lnTo>
                    <a:lnTo>
                      <a:pt x="14856" y="1964"/>
                    </a:lnTo>
                    <a:lnTo>
                      <a:pt x="15379" y="2422"/>
                    </a:lnTo>
                    <a:lnTo>
                      <a:pt x="15903" y="2815"/>
                    </a:lnTo>
                    <a:lnTo>
                      <a:pt x="16426" y="3339"/>
                    </a:lnTo>
                    <a:lnTo>
                      <a:pt x="16884" y="3862"/>
                    </a:lnTo>
                    <a:lnTo>
                      <a:pt x="17277" y="4451"/>
                    </a:lnTo>
                    <a:lnTo>
                      <a:pt x="17604" y="5105"/>
                    </a:lnTo>
                    <a:lnTo>
                      <a:pt x="17932" y="5760"/>
                    </a:lnTo>
                    <a:lnTo>
                      <a:pt x="18128" y="6414"/>
                    </a:lnTo>
                    <a:lnTo>
                      <a:pt x="18324" y="7069"/>
                    </a:lnTo>
                    <a:lnTo>
                      <a:pt x="18455" y="7789"/>
                    </a:lnTo>
                    <a:lnTo>
                      <a:pt x="18521" y="8443"/>
                    </a:lnTo>
                    <a:lnTo>
                      <a:pt x="18521" y="9163"/>
                    </a:lnTo>
                    <a:lnTo>
                      <a:pt x="18455" y="9817"/>
                    </a:lnTo>
                    <a:lnTo>
                      <a:pt x="18324" y="10537"/>
                    </a:lnTo>
                    <a:lnTo>
                      <a:pt x="18193" y="11192"/>
                    </a:lnTo>
                    <a:lnTo>
                      <a:pt x="17997" y="11846"/>
                    </a:lnTo>
                    <a:lnTo>
                      <a:pt x="17735" y="12435"/>
                    </a:lnTo>
                    <a:lnTo>
                      <a:pt x="17473" y="13090"/>
                    </a:lnTo>
                    <a:lnTo>
                      <a:pt x="17081" y="13679"/>
                    </a:lnTo>
                    <a:lnTo>
                      <a:pt x="16688" y="14268"/>
                    </a:lnTo>
                    <a:lnTo>
                      <a:pt x="16295" y="14791"/>
                    </a:lnTo>
                    <a:lnTo>
                      <a:pt x="15772" y="15249"/>
                    </a:lnTo>
                    <a:lnTo>
                      <a:pt x="15248" y="15707"/>
                    </a:lnTo>
                    <a:lnTo>
                      <a:pt x="14659" y="16165"/>
                    </a:lnTo>
                    <a:lnTo>
                      <a:pt x="14005" y="16558"/>
                    </a:lnTo>
                    <a:lnTo>
                      <a:pt x="13351" y="16951"/>
                    </a:lnTo>
                    <a:lnTo>
                      <a:pt x="12696" y="17213"/>
                    </a:lnTo>
                    <a:lnTo>
                      <a:pt x="11976" y="17474"/>
                    </a:lnTo>
                    <a:lnTo>
                      <a:pt x="11256" y="17605"/>
                    </a:lnTo>
                    <a:lnTo>
                      <a:pt x="10536" y="17736"/>
                    </a:lnTo>
                    <a:lnTo>
                      <a:pt x="9817" y="17802"/>
                    </a:lnTo>
                    <a:lnTo>
                      <a:pt x="9031" y="17867"/>
                    </a:lnTo>
                    <a:lnTo>
                      <a:pt x="8311" y="17802"/>
                    </a:lnTo>
                    <a:lnTo>
                      <a:pt x="7591" y="17671"/>
                    </a:lnTo>
                    <a:lnTo>
                      <a:pt x="6872" y="17474"/>
                    </a:lnTo>
                    <a:lnTo>
                      <a:pt x="6152" y="17278"/>
                    </a:lnTo>
                    <a:lnTo>
                      <a:pt x="5497" y="16951"/>
                    </a:lnTo>
                    <a:lnTo>
                      <a:pt x="4843" y="16624"/>
                    </a:lnTo>
                    <a:lnTo>
                      <a:pt x="4188" y="16165"/>
                    </a:lnTo>
                    <a:lnTo>
                      <a:pt x="3730" y="15773"/>
                    </a:lnTo>
                    <a:lnTo>
                      <a:pt x="3272" y="15315"/>
                    </a:lnTo>
                    <a:lnTo>
                      <a:pt x="2814" y="14857"/>
                    </a:lnTo>
                    <a:lnTo>
                      <a:pt x="2421" y="14333"/>
                    </a:lnTo>
                    <a:lnTo>
                      <a:pt x="2029" y="13809"/>
                    </a:lnTo>
                    <a:lnTo>
                      <a:pt x="1702" y="13220"/>
                    </a:lnTo>
                    <a:lnTo>
                      <a:pt x="1440" y="12697"/>
                    </a:lnTo>
                    <a:lnTo>
                      <a:pt x="1178" y="12042"/>
                    </a:lnTo>
                    <a:lnTo>
                      <a:pt x="982" y="11454"/>
                    </a:lnTo>
                    <a:lnTo>
                      <a:pt x="785" y="10799"/>
                    </a:lnTo>
                    <a:lnTo>
                      <a:pt x="720" y="10210"/>
                    </a:lnTo>
                    <a:lnTo>
                      <a:pt x="655" y="9556"/>
                    </a:lnTo>
                    <a:lnTo>
                      <a:pt x="655" y="8901"/>
                    </a:lnTo>
                    <a:lnTo>
                      <a:pt x="655" y="8247"/>
                    </a:lnTo>
                    <a:lnTo>
                      <a:pt x="785" y="7592"/>
                    </a:lnTo>
                    <a:lnTo>
                      <a:pt x="916" y="7003"/>
                    </a:lnTo>
                    <a:lnTo>
                      <a:pt x="1113" y="6283"/>
                    </a:lnTo>
                    <a:lnTo>
                      <a:pt x="1374" y="5694"/>
                    </a:lnTo>
                    <a:lnTo>
                      <a:pt x="1702" y="5105"/>
                    </a:lnTo>
                    <a:lnTo>
                      <a:pt x="2029" y="4582"/>
                    </a:lnTo>
                    <a:lnTo>
                      <a:pt x="2421" y="4058"/>
                    </a:lnTo>
                    <a:lnTo>
                      <a:pt x="2814" y="3600"/>
                    </a:lnTo>
                    <a:lnTo>
                      <a:pt x="3272" y="3142"/>
                    </a:lnTo>
                    <a:lnTo>
                      <a:pt x="3796" y="2750"/>
                    </a:lnTo>
                    <a:lnTo>
                      <a:pt x="4254" y="2357"/>
                    </a:lnTo>
                    <a:lnTo>
                      <a:pt x="4843" y="2030"/>
                    </a:lnTo>
                    <a:lnTo>
                      <a:pt x="5955" y="1441"/>
                    </a:lnTo>
                    <a:lnTo>
                      <a:pt x="7133" y="983"/>
                    </a:lnTo>
                    <a:lnTo>
                      <a:pt x="8442" y="590"/>
                    </a:lnTo>
                    <a:close/>
                    <a:moveTo>
                      <a:pt x="10536" y="1"/>
                    </a:moveTo>
                    <a:lnTo>
                      <a:pt x="9751" y="66"/>
                    </a:lnTo>
                    <a:lnTo>
                      <a:pt x="8900" y="132"/>
                    </a:lnTo>
                    <a:lnTo>
                      <a:pt x="8246" y="132"/>
                    </a:lnTo>
                    <a:lnTo>
                      <a:pt x="7591" y="197"/>
                    </a:lnTo>
                    <a:lnTo>
                      <a:pt x="6937" y="328"/>
                    </a:lnTo>
                    <a:lnTo>
                      <a:pt x="6348" y="524"/>
                    </a:lnTo>
                    <a:lnTo>
                      <a:pt x="5694" y="721"/>
                    </a:lnTo>
                    <a:lnTo>
                      <a:pt x="5105" y="1048"/>
                    </a:lnTo>
                    <a:lnTo>
                      <a:pt x="4516" y="1375"/>
                    </a:lnTo>
                    <a:lnTo>
                      <a:pt x="3927" y="1768"/>
                    </a:lnTo>
                    <a:lnTo>
                      <a:pt x="3403" y="2161"/>
                    </a:lnTo>
                    <a:lnTo>
                      <a:pt x="2880" y="2619"/>
                    </a:lnTo>
                    <a:lnTo>
                      <a:pt x="2421" y="3142"/>
                    </a:lnTo>
                    <a:lnTo>
                      <a:pt x="1963" y="3600"/>
                    </a:lnTo>
                    <a:lnTo>
                      <a:pt x="1571" y="4189"/>
                    </a:lnTo>
                    <a:lnTo>
                      <a:pt x="1243" y="4713"/>
                    </a:lnTo>
                    <a:lnTo>
                      <a:pt x="916" y="5302"/>
                    </a:lnTo>
                    <a:lnTo>
                      <a:pt x="655" y="5891"/>
                    </a:lnTo>
                    <a:lnTo>
                      <a:pt x="393" y="6545"/>
                    </a:lnTo>
                    <a:lnTo>
                      <a:pt x="196" y="7265"/>
                    </a:lnTo>
                    <a:lnTo>
                      <a:pt x="66" y="7920"/>
                    </a:lnTo>
                    <a:lnTo>
                      <a:pt x="0" y="8639"/>
                    </a:lnTo>
                    <a:lnTo>
                      <a:pt x="0" y="9359"/>
                    </a:lnTo>
                    <a:lnTo>
                      <a:pt x="66" y="10014"/>
                    </a:lnTo>
                    <a:lnTo>
                      <a:pt x="196" y="10734"/>
                    </a:lnTo>
                    <a:lnTo>
                      <a:pt x="327" y="11454"/>
                    </a:lnTo>
                    <a:lnTo>
                      <a:pt x="524" y="12108"/>
                    </a:lnTo>
                    <a:lnTo>
                      <a:pt x="785" y="12762"/>
                    </a:lnTo>
                    <a:lnTo>
                      <a:pt x="1113" y="13417"/>
                    </a:lnTo>
                    <a:lnTo>
                      <a:pt x="1440" y="14006"/>
                    </a:lnTo>
                    <a:lnTo>
                      <a:pt x="1832" y="14595"/>
                    </a:lnTo>
                    <a:lnTo>
                      <a:pt x="2225" y="15184"/>
                    </a:lnTo>
                    <a:lnTo>
                      <a:pt x="2749" y="15707"/>
                    </a:lnTo>
                    <a:lnTo>
                      <a:pt x="3272" y="16165"/>
                    </a:lnTo>
                    <a:lnTo>
                      <a:pt x="3861" y="16689"/>
                    </a:lnTo>
                    <a:lnTo>
                      <a:pt x="4516" y="17147"/>
                    </a:lnTo>
                    <a:lnTo>
                      <a:pt x="5170" y="17474"/>
                    </a:lnTo>
                    <a:lnTo>
                      <a:pt x="5890" y="17802"/>
                    </a:lnTo>
                    <a:lnTo>
                      <a:pt x="6610" y="18063"/>
                    </a:lnTo>
                    <a:lnTo>
                      <a:pt x="7330" y="18260"/>
                    </a:lnTo>
                    <a:lnTo>
                      <a:pt x="8050" y="18391"/>
                    </a:lnTo>
                    <a:lnTo>
                      <a:pt x="8835" y="18456"/>
                    </a:lnTo>
                    <a:lnTo>
                      <a:pt x="9555" y="18456"/>
                    </a:lnTo>
                    <a:lnTo>
                      <a:pt x="10340" y="18391"/>
                    </a:lnTo>
                    <a:lnTo>
                      <a:pt x="11125" y="18325"/>
                    </a:lnTo>
                    <a:lnTo>
                      <a:pt x="11845" y="18129"/>
                    </a:lnTo>
                    <a:lnTo>
                      <a:pt x="12565" y="17932"/>
                    </a:lnTo>
                    <a:lnTo>
                      <a:pt x="13285" y="17605"/>
                    </a:lnTo>
                    <a:lnTo>
                      <a:pt x="14005" y="17278"/>
                    </a:lnTo>
                    <a:lnTo>
                      <a:pt x="14659" y="16885"/>
                    </a:lnTo>
                    <a:lnTo>
                      <a:pt x="15314" y="16493"/>
                    </a:lnTo>
                    <a:lnTo>
                      <a:pt x="15903" y="15969"/>
                    </a:lnTo>
                    <a:lnTo>
                      <a:pt x="16426" y="15511"/>
                    </a:lnTo>
                    <a:lnTo>
                      <a:pt x="16950" y="14922"/>
                    </a:lnTo>
                    <a:lnTo>
                      <a:pt x="17408" y="14333"/>
                    </a:lnTo>
                    <a:lnTo>
                      <a:pt x="17801" y="13744"/>
                    </a:lnTo>
                    <a:lnTo>
                      <a:pt x="18128" y="13090"/>
                    </a:lnTo>
                    <a:lnTo>
                      <a:pt x="18455" y="12370"/>
                    </a:lnTo>
                    <a:lnTo>
                      <a:pt x="18717" y="11715"/>
                    </a:lnTo>
                    <a:lnTo>
                      <a:pt x="18913" y="10995"/>
                    </a:lnTo>
                    <a:lnTo>
                      <a:pt x="19044" y="10276"/>
                    </a:lnTo>
                    <a:lnTo>
                      <a:pt x="19110" y="9490"/>
                    </a:lnTo>
                    <a:lnTo>
                      <a:pt x="19110" y="8770"/>
                    </a:lnTo>
                    <a:lnTo>
                      <a:pt x="19110" y="8050"/>
                    </a:lnTo>
                    <a:lnTo>
                      <a:pt x="18979" y="7265"/>
                    </a:lnTo>
                    <a:lnTo>
                      <a:pt x="18848" y="6545"/>
                    </a:lnTo>
                    <a:lnTo>
                      <a:pt x="18586" y="5694"/>
                    </a:lnTo>
                    <a:lnTo>
                      <a:pt x="18259" y="4975"/>
                    </a:lnTo>
                    <a:lnTo>
                      <a:pt x="17866" y="4255"/>
                    </a:lnTo>
                    <a:lnTo>
                      <a:pt x="17408" y="3600"/>
                    </a:lnTo>
                    <a:lnTo>
                      <a:pt x="16884" y="2946"/>
                    </a:lnTo>
                    <a:lnTo>
                      <a:pt x="16361" y="2422"/>
                    </a:lnTo>
                    <a:lnTo>
                      <a:pt x="15706" y="1899"/>
                    </a:lnTo>
                    <a:lnTo>
                      <a:pt x="15052" y="1441"/>
                    </a:lnTo>
                    <a:lnTo>
                      <a:pt x="14398" y="1048"/>
                    </a:lnTo>
                    <a:lnTo>
                      <a:pt x="13678" y="721"/>
                    </a:lnTo>
                    <a:lnTo>
                      <a:pt x="12958" y="459"/>
                    </a:lnTo>
                    <a:lnTo>
                      <a:pt x="12173" y="197"/>
                    </a:lnTo>
                    <a:lnTo>
                      <a:pt x="11387" y="66"/>
                    </a:lnTo>
                    <a:lnTo>
                      <a:pt x="10536"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1677;p43">
                <a:extLst>
                  <a:ext uri="{FF2B5EF4-FFF2-40B4-BE49-F238E27FC236}">
                    <a16:creationId xmlns:a16="http://schemas.microsoft.com/office/drawing/2014/main" id="{E749192C-C35B-E067-549A-221D4F1DAA28}"/>
                  </a:ext>
                </a:extLst>
              </p:cNvPr>
              <p:cNvSpPr/>
              <p:nvPr/>
            </p:nvSpPr>
            <p:spPr>
              <a:xfrm>
                <a:off x="6806195" y="2488841"/>
                <a:ext cx="812509" cy="784703"/>
              </a:xfrm>
              <a:custGeom>
                <a:avLst/>
                <a:gdLst/>
                <a:ahLst/>
                <a:cxnLst/>
                <a:rect l="l" t="t" r="r" b="b"/>
                <a:pathLst>
                  <a:path w="19110" h="18456" extrusionOk="0">
                    <a:moveTo>
                      <a:pt x="8442" y="590"/>
                    </a:moveTo>
                    <a:lnTo>
                      <a:pt x="8573" y="786"/>
                    </a:lnTo>
                    <a:lnTo>
                      <a:pt x="8769" y="786"/>
                    </a:lnTo>
                    <a:lnTo>
                      <a:pt x="9489" y="655"/>
                    </a:lnTo>
                    <a:lnTo>
                      <a:pt x="10929" y="655"/>
                    </a:lnTo>
                    <a:lnTo>
                      <a:pt x="11584" y="786"/>
                    </a:lnTo>
                    <a:lnTo>
                      <a:pt x="12303" y="917"/>
                    </a:lnTo>
                    <a:lnTo>
                      <a:pt x="12958" y="1113"/>
                    </a:lnTo>
                    <a:lnTo>
                      <a:pt x="13612" y="1310"/>
                    </a:lnTo>
                    <a:lnTo>
                      <a:pt x="14201" y="1637"/>
                    </a:lnTo>
                    <a:lnTo>
                      <a:pt x="14856" y="1964"/>
                    </a:lnTo>
                    <a:lnTo>
                      <a:pt x="15379" y="2422"/>
                    </a:lnTo>
                    <a:lnTo>
                      <a:pt x="15903" y="2815"/>
                    </a:lnTo>
                    <a:lnTo>
                      <a:pt x="16426" y="3339"/>
                    </a:lnTo>
                    <a:lnTo>
                      <a:pt x="16884" y="3862"/>
                    </a:lnTo>
                    <a:lnTo>
                      <a:pt x="17277" y="4451"/>
                    </a:lnTo>
                    <a:lnTo>
                      <a:pt x="17604" y="5105"/>
                    </a:lnTo>
                    <a:lnTo>
                      <a:pt x="17932" y="5760"/>
                    </a:lnTo>
                    <a:lnTo>
                      <a:pt x="18128" y="6414"/>
                    </a:lnTo>
                    <a:lnTo>
                      <a:pt x="18324" y="7069"/>
                    </a:lnTo>
                    <a:lnTo>
                      <a:pt x="18455" y="7789"/>
                    </a:lnTo>
                    <a:lnTo>
                      <a:pt x="18521" y="8443"/>
                    </a:lnTo>
                    <a:lnTo>
                      <a:pt x="18521" y="9163"/>
                    </a:lnTo>
                    <a:lnTo>
                      <a:pt x="18455" y="9817"/>
                    </a:lnTo>
                    <a:lnTo>
                      <a:pt x="18324" y="10537"/>
                    </a:lnTo>
                    <a:lnTo>
                      <a:pt x="18193" y="11192"/>
                    </a:lnTo>
                    <a:lnTo>
                      <a:pt x="17997" y="11846"/>
                    </a:lnTo>
                    <a:lnTo>
                      <a:pt x="17735" y="12435"/>
                    </a:lnTo>
                    <a:lnTo>
                      <a:pt x="17473" y="13090"/>
                    </a:lnTo>
                    <a:lnTo>
                      <a:pt x="17081" y="13679"/>
                    </a:lnTo>
                    <a:lnTo>
                      <a:pt x="16688" y="14268"/>
                    </a:lnTo>
                    <a:lnTo>
                      <a:pt x="16295" y="14791"/>
                    </a:lnTo>
                    <a:lnTo>
                      <a:pt x="15772" y="15249"/>
                    </a:lnTo>
                    <a:lnTo>
                      <a:pt x="15248" y="15707"/>
                    </a:lnTo>
                    <a:lnTo>
                      <a:pt x="14659" y="16165"/>
                    </a:lnTo>
                    <a:lnTo>
                      <a:pt x="14005" y="16558"/>
                    </a:lnTo>
                    <a:lnTo>
                      <a:pt x="13351" y="16951"/>
                    </a:lnTo>
                    <a:lnTo>
                      <a:pt x="12696" y="17213"/>
                    </a:lnTo>
                    <a:lnTo>
                      <a:pt x="11976" y="17474"/>
                    </a:lnTo>
                    <a:lnTo>
                      <a:pt x="11256" y="17605"/>
                    </a:lnTo>
                    <a:lnTo>
                      <a:pt x="10536" y="17736"/>
                    </a:lnTo>
                    <a:lnTo>
                      <a:pt x="9817" y="17802"/>
                    </a:lnTo>
                    <a:lnTo>
                      <a:pt x="9031" y="17867"/>
                    </a:lnTo>
                    <a:lnTo>
                      <a:pt x="8311" y="17802"/>
                    </a:lnTo>
                    <a:lnTo>
                      <a:pt x="7591" y="17671"/>
                    </a:lnTo>
                    <a:lnTo>
                      <a:pt x="6872" y="17474"/>
                    </a:lnTo>
                    <a:lnTo>
                      <a:pt x="6152" y="17278"/>
                    </a:lnTo>
                    <a:lnTo>
                      <a:pt x="5497" y="16951"/>
                    </a:lnTo>
                    <a:lnTo>
                      <a:pt x="4843" y="16624"/>
                    </a:lnTo>
                    <a:lnTo>
                      <a:pt x="4188" y="16165"/>
                    </a:lnTo>
                    <a:lnTo>
                      <a:pt x="3730" y="15773"/>
                    </a:lnTo>
                    <a:lnTo>
                      <a:pt x="3272" y="15315"/>
                    </a:lnTo>
                    <a:lnTo>
                      <a:pt x="2814" y="14857"/>
                    </a:lnTo>
                    <a:lnTo>
                      <a:pt x="2421" y="14333"/>
                    </a:lnTo>
                    <a:lnTo>
                      <a:pt x="2029" y="13809"/>
                    </a:lnTo>
                    <a:lnTo>
                      <a:pt x="1702" y="13220"/>
                    </a:lnTo>
                    <a:lnTo>
                      <a:pt x="1440" y="12697"/>
                    </a:lnTo>
                    <a:lnTo>
                      <a:pt x="1178" y="12042"/>
                    </a:lnTo>
                    <a:lnTo>
                      <a:pt x="982" y="11454"/>
                    </a:lnTo>
                    <a:lnTo>
                      <a:pt x="785" y="10799"/>
                    </a:lnTo>
                    <a:lnTo>
                      <a:pt x="720" y="10210"/>
                    </a:lnTo>
                    <a:lnTo>
                      <a:pt x="655" y="9556"/>
                    </a:lnTo>
                    <a:lnTo>
                      <a:pt x="655" y="8901"/>
                    </a:lnTo>
                    <a:lnTo>
                      <a:pt x="655" y="8247"/>
                    </a:lnTo>
                    <a:lnTo>
                      <a:pt x="785" y="7592"/>
                    </a:lnTo>
                    <a:lnTo>
                      <a:pt x="916" y="7003"/>
                    </a:lnTo>
                    <a:lnTo>
                      <a:pt x="1113" y="6283"/>
                    </a:lnTo>
                    <a:lnTo>
                      <a:pt x="1374" y="5694"/>
                    </a:lnTo>
                    <a:lnTo>
                      <a:pt x="1702" y="5105"/>
                    </a:lnTo>
                    <a:lnTo>
                      <a:pt x="2029" y="4582"/>
                    </a:lnTo>
                    <a:lnTo>
                      <a:pt x="2421" y="4058"/>
                    </a:lnTo>
                    <a:lnTo>
                      <a:pt x="2814" y="3600"/>
                    </a:lnTo>
                    <a:lnTo>
                      <a:pt x="3272" y="3142"/>
                    </a:lnTo>
                    <a:lnTo>
                      <a:pt x="3796" y="2750"/>
                    </a:lnTo>
                    <a:lnTo>
                      <a:pt x="4254" y="2357"/>
                    </a:lnTo>
                    <a:lnTo>
                      <a:pt x="4843" y="2030"/>
                    </a:lnTo>
                    <a:lnTo>
                      <a:pt x="5955" y="1441"/>
                    </a:lnTo>
                    <a:lnTo>
                      <a:pt x="7133" y="983"/>
                    </a:lnTo>
                    <a:lnTo>
                      <a:pt x="8442" y="590"/>
                    </a:lnTo>
                    <a:close/>
                    <a:moveTo>
                      <a:pt x="10536" y="1"/>
                    </a:moveTo>
                    <a:lnTo>
                      <a:pt x="9751" y="66"/>
                    </a:lnTo>
                    <a:lnTo>
                      <a:pt x="8900" y="132"/>
                    </a:lnTo>
                    <a:lnTo>
                      <a:pt x="8246" y="132"/>
                    </a:lnTo>
                    <a:lnTo>
                      <a:pt x="7591" y="197"/>
                    </a:lnTo>
                    <a:lnTo>
                      <a:pt x="6937" y="328"/>
                    </a:lnTo>
                    <a:lnTo>
                      <a:pt x="6348" y="524"/>
                    </a:lnTo>
                    <a:lnTo>
                      <a:pt x="5694" y="721"/>
                    </a:lnTo>
                    <a:lnTo>
                      <a:pt x="5105" y="1048"/>
                    </a:lnTo>
                    <a:lnTo>
                      <a:pt x="4516" y="1375"/>
                    </a:lnTo>
                    <a:lnTo>
                      <a:pt x="3927" y="1768"/>
                    </a:lnTo>
                    <a:lnTo>
                      <a:pt x="3403" y="2161"/>
                    </a:lnTo>
                    <a:lnTo>
                      <a:pt x="2880" y="2619"/>
                    </a:lnTo>
                    <a:lnTo>
                      <a:pt x="2421" y="3142"/>
                    </a:lnTo>
                    <a:lnTo>
                      <a:pt x="1963" y="3600"/>
                    </a:lnTo>
                    <a:lnTo>
                      <a:pt x="1571" y="4189"/>
                    </a:lnTo>
                    <a:lnTo>
                      <a:pt x="1243" y="4713"/>
                    </a:lnTo>
                    <a:lnTo>
                      <a:pt x="916" y="5302"/>
                    </a:lnTo>
                    <a:lnTo>
                      <a:pt x="655" y="5891"/>
                    </a:lnTo>
                    <a:lnTo>
                      <a:pt x="393" y="6545"/>
                    </a:lnTo>
                    <a:lnTo>
                      <a:pt x="196" y="7265"/>
                    </a:lnTo>
                    <a:lnTo>
                      <a:pt x="66" y="7920"/>
                    </a:lnTo>
                    <a:lnTo>
                      <a:pt x="0" y="8639"/>
                    </a:lnTo>
                    <a:lnTo>
                      <a:pt x="0" y="9359"/>
                    </a:lnTo>
                    <a:lnTo>
                      <a:pt x="66" y="10014"/>
                    </a:lnTo>
                    <a:lnTo>
                      <a:pt x="196" y="10734"/>
                    </a:lnTo>
                    <a:lnTo>
                      <a:pt x="327" y="11454"/>
                    </a:lnTo>
                    <a:lnTo>
                      <a:pt x="524" y="12108"/>
                    </a:lnTo>
                    <a:lnTo>
                      <a:pt x="785" y="12762"/>
                    </a:lnTo>
                    <a:lnTo>
                      <a:pt x="1113" y="13417"/>
                    </a:lnTo>
                    <a:lnTo>
                      <a:pt x="1440" y="14006"/>
                    </a:lnTo>
                    <a:lnTo>
                      <a:pt x="1832" y="14595"/>
                    </a:lnTo>
                    <a:lnTo>
                      <a:pt x="2225" y="15184"/>
                    </a:lnTo>
                    <a:lnTo>
                      <a:pt x="2749" y="15707"/>
                    </a:lnTo>
                    <a:lnTo>
                      <a:pt x="3272" y="16165"/>
                    </a:lnTo>
                    <a:lnTo>
                      <a:pt x="3861" y="16689"/>
                    </a:lnTo>
                    <a:lnTo>
                      <a:pt x="4516" y="17147"/>
                    </a:lnTo>
                    <a:lnTo>
                      <a:pt x="5170" y="17474"/>
                    </a:lnTo>
                    <a:lnTo>
                      <a:pt x="5890" y="17802"/>
                    </a:lnTo>
                    <a:lnTo>
                      <a:pt x="6610" y="18063"/>
                    </a:lnTo>
                    <a:lnTo>
                      <a:pt x="7330" y="18260"/>
                    </a:lnTo>
                    <a:lnTo>
                      <a:pt x="8050" y="18391"/>
                    </a:lnTo>
                    <a:lnTo>
                      <a:pt x="8835" y="18456"/>
                    </a:lnTo>
                    <a:lnTo>
                      <a:pt x="9555" y="18456"/>
                    </a:lnTo>
                    <a:lnTo>
                      <a:pt x="10340" y="18391"/>
                    </a:lnTo>
                    <a:lnTo>
                      <a:pt x="11125" y="18325"/>
                    </a:lnTo>
                    <a:lnTo>
                      <a:pt x="11845" y="18129"/>
                    </a:lnTo>
                    <a:lnTo>
                      <a:pt x="12565" y="17932"/>
                    </a:lnTo>
                    <a:lnTo>
                      <a:pt x="13285" y="17605"/>
                    </a:lnTo>
                    <a:lnTo>
                      <a:pt x="14005" y="17278"/>
                    </a:lnTo>
                    <a:lnTo>
                      <a:pt x="14659" y="16885"/>
                    </a:lnTo>
                    <a:lnTo>
                      <a:pt x="15314" y="16493"/>
                    </a:lnTo>
                    <a:lnTo>
                      <a:pt x="15903" y="15969"/>
                    </a:lnTo>
                    <a:lnTo>
                      <a:pt x="16426" y="15511"/>
                    </a:lnTo>
                    <a:lnTo>
                      <a:pt x="16950" y="14922"/>
                    </a:lnTo>
                    <a:lnTo>
                      <a:pt x="17408" y="14333"/>
                    </a:lnTo>
                    <a:lnTo>
                      <a:pt x="17801" y="13744"/>
                    </a:lnTo>
                    <a:lnTo>
                      <a:pt x="18128" y="13090"/>
                    </a:lnTo>
                    <a:lnTo>
                      <a:pt x="18455" y="12370"/>
                    </a:lnTo>
                    <a:lnTo>
                      <a:pt x="18717" y="11715"/>
                    </a:lnTo>
                    <a:lnTo>
                      <a:pt x="18913" y="10995"/>
                    </a:lnTo>
                    <a:lnTo>
                      <a:pt x="19044" y="10276"/>
                    </a:lnTo>
                    <a:lnTo>
                      <a:pt x="19110" y="9490"/>
                    </a:lnTo>
                    <a:lnTo>
                      <a:pt x="19110" y="8770"/>
                    </a:lnTo>
                    <a:lnTo>
                      <a:pt x="19110" y="8050"/>
                    </a:lnTo>
                    <a:lnTo>
                      <a:pt x="18979" y="7265"/>
                    </a:lnTo>
                    <a:lnTo>
                      <a:pt x="18848" y="6545"/>
                    </a:lnTo>
                    <a:lnTo>
                      <a:pt x="18586" y="5694"/>
                    </a:lnTo>
                    <a:lnTo>
                      <a:pt x="18259" y="4975"/>
                    </a:lnTo>
                    <a:lnTo>
                      <a:pt x="17866" y="4255"/>
                    </a:lnTo>
                    <a:lnTo>
                      <a:pt x="17408" y="3600"/>
                    </a:lnTo>
                    <a:lnTo>
                      <a:pt x="16884" y="2946"/>
                    </a:lnTo>
                    <a:lnTo>
                      <a:pt x="16361" y="2422"/>
                    </a:lnTo>
                    <a:lnTo>
                      <a:pt x="15706" y="1899"/>
                    </a:lnTo>
                    <a:lnTo>
                      <a:pt x="15052" y="1441"/>
                    </a:lnTo>
                    <a:lnTo>
                      <a:pt x="14398" y="1048"/>
                    </a:lnTo>
                    <a:lnTo>
                      <a:pt x="13678" y="721"/>
                    </a:lnTo>
                    <a:lnTo>
                      <a:pt x="12958" y="459"/>
                    </a:lnTo>
                    <a:lnTo>
                      <a:pt x="12173" y="197"/>
                    </a:lnTo>
                    <a:lnTo>
                      <a:pt x="11387" y="66"/>
                    </a:lnTo>
                    <a:lnTo>
                      <a:pt x="10536"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1681;p43">
                <a:extLst>
                  <a:ext uri="{FF2B5EF4-FFF2-40B4-BE49-F238E27FC236}">
                    <a16:creationId xmlns:a16="http://schemas.microsoft.com/office/drawing/2014/main" id="{194A5E94-3864-B697-3ADC-436D0B5F7DA2}"/>
                  </a:ext>
                </a:extLst>
              </p:cNvPr>
              <p:cNvSpPr/>
              <p:nvPr/>
            </p:nvSpPr>
            <p:spPr>
              <a:xfrm>
                <a:off x="889042" y="2873863"/>
                <a:ext cx="642745" cy="36174"/>
              </a:xfrm>
              <a:custGeom>
                <a:avLst/>
                <a:gdLst/>
                <a:ahLst/>
                <a:cxnLst/>
                <a:rect l="l" t="t" r="r" b="b"/>
                <a:pathLst>
                  <a:path w="56742" h="944" extrusionOk="0">
                    <a:moveTo>
                      <a:pt x="21596" y="0"/>
                    </a:moveTo>
                    <a:cubicBezTo>
                      <a:pt x="14471" y="0"/>
                      <a:pt x="7353" y="49"/>
                      <a:pt x="272" y="147"/>
                    </a:cubicBezTo>
                    <a:cubicBezTo>
                      <a:pt x="122" y="151"/>
                      <a:pt x="0" y="273"/>
                      <a:pt x="0" y="429"/>
                    </a:cubicBezTo>
                    <a:cubicBezTo>
                      <a:pt x="0" y="576"/>
                      <a:pt x="123" y="702"/>
                      <a:pt x="260" y="702"/>
                    </a:cubicBezTo>
                    <a:cubicBezTo>
                      <a:pt x="267" y="702"/>
                      <a:pt x="274" y="701"/>
                      <a:pt x="281" y="701"/>
                    </a:cubicBezTo>
                    <a:cubicBezTo>
                      <a:pt x="7359" y="603"/>
                      <a:pt x="14474" y="554"/>
                      <a:pt x="21597" y="554"/>
                    </a:cubicBezTo>
                    <a:cubicBezTo>
                      <a:pt x="33235" y="554"/>
                      <a:pt x="44896" y="684"/>
                      <a:pt x="56454" y="943"/>
                    </a:cubicBezTo>
                    <a:lnTo>
                      <a:pt x="56460" y="943"/>
                    </a:lnTo>
                    <a:cubicBezTo>
                      <a:pt x="56610" y="943"/>
                      <a:pt x="56732" y="827"/>
                      <a:pt x="56736" y="676"/>
                    </a:cubicBezTo>
                    <a:cubicBezTo>
                      <a:pt x="56741" y="521"/>
                      <a:pt x="56620" y="394"/>
                      <a:pt x="56465" y="389"/>
                    </a:cubicBezTo>
                    <a:cubicBezTo>
                      <a:pt x="44903" y="130"/>
                      <a:pt x="33239" y="0"/>
                      <a:pt x="2159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 name="Google Shape;1682;p43">
                <a:extLst>
                  <a:ext uri="{FF2B5EF4-FFF2-40B4-BE49-F238E27FC236}">
                    <a16:creationId xmlns:a16="http://schemas.microsoft.com/office/drawing/2014/main" id="{2A32863B-8F5D-5295-9E3B-075E3620BEA3}"/>
                  </a:ext>
                </a:extLst>
              </p:cNvPr>
              <p:cNvSpPr/>
              <p:nvPr/>
            </p:nvSpPr>
            <p:spPr>
              <a:xfrm>
                <a:off x="2344135" y="2873869"/>
                <a:ext cx="932838" cy="36150"/>
              </a:xfrm>
              <a:custGeom>
                <a:avLst/>
                <a:gdLst/>
                <a:ahLst/>
                <a:cxnLst/>
                <a:rect l="l" t="t" r="r" b="b"/>
                <a:pathLst>
                  <a:path w="56742" h="944" extrusionOk="0">
                    <a:moveTo>
                      <a:pt x="21596" y="0"/>
                    </a:moveTo>
                    <a:cubicBezTo>
                      <a:pt x="14471" y="0"/>
                      <a:pt x="7353" y="49"/>
                      <a:pt x="272" y="147"/>
                    </a:cubicBezTo>
                    <a:cubicBezTo>
                      <a:pt x="122" y="151"/>
                      <a:pt x="0" y="273"/>
                      <a:pt x="0" y="429"/>
                    </a:cubicBezTo>
                    <a:cubicBezTo>
                      <a:pt x="0" y="576"/>
                      <a:pt x="123" y="702"/>
                      <a:pt x="260" y="702"/>
                    </a:cubicBezTo>
                    <a:cubicBezTo>
                      <a:pt x="267" y="702"/>
                      <a:pt x="274" y="701"/>
                      <a:pt x="281" y="701"/>
                    </a:cubicBezTo>
                    <a:cubicBezTo>
                      <a:pt x="7359" y="603"/>
                      <a:pt x="14474" y="554"/>
                      <a:pt x="21597" y="554"/>
                    </a:cubicBezTo>
                    <a:cubicBezTo>
                      <a:pt x="33235" y="554"/>
                      <a:pt x="44896" y="684"/>
                      <a:pt x="56454" y="943"/>
                    </a:cubicBezTo>
                    <a:lnTo>
                      <a:pt x="56460" y="943"/>
                    </a:lnTo>
                    <a:cubicBezTo>
                      <a:pt x="56610" y="943"/>
                      <a:pt x="56732" y="827"/>
                      <a:pt x="56736" y="676"/>
                    </a:cubicBezTo>
                    <a:cubicBezTo>
                      <a:pt x="56741" y="521"/>
                      <a:pt x="56620" y="394"/>
                      <a:pt x="56465" y="389"/>
                    </a:cubicBezTo>
                    <a:cubicBezTo>
                      <a:pt x="44903" y="130"/>
                      <a:pt x="33239" y="0"/>
                      <a:pt x="2159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1683;p43">
                <a:extLst>
                  <a:ext uri="{FF2B5EF4-FFF2-40B4-BE49-F238E27FC236}">
                    <a16:creationId xmlns:a16="http://schemas.microsoft.com/office/drawing/2014/main" id="{3F2DF625-EE56-5AA7-43E6-A903547DA1EA}"/>
                  </a:ext>
                </a:extLst>
              </p:cNvPr>
              <p:cNvSpPr/>
              <p:nvPr/>
            </p:nvSpPr>
            <p:spPr>
              <a:xfrm>
                <a:off x="4089412" y="2863133"/>
                <a:ext cx="955393" cy="46900"/>
              </a:xfrm>
              <a:custGeom>
                <a:avLst/>
                <a:gdLst/>
                <a:ahLst/>
                <a:cxnLst/>
                <a:rect l="l" t="t" r="r" b="b"/>
                <a:pathLst>
                  <a:path w="56742" h="944" extrusionOk="0">
                    <a:moveTo>
                      <a:pt x="21596" y="0"/>
                    </a:moveTo>
                    <a:cubicBezTo>
                      <a:pt x="14471" y="0"/>
                      <a:pt x="7353" y="49"/>
                      <a:pt x="272" y="147"/>
                    </a:cubicBezTo>
                    <a:cubicBezTo>
                      <a:pt x="122" y="151"/>
                      <a:pt x="0" y="273"/>
                      <a:pt x="0" y="429"/>
                    </a:cubicBezTo>
                    <a:cubicBezTo>
                      <a:pt x="0" y="576"/>
                      <a:pt x="123" y="702"/>
                      <a:pt x="260" y="702"/>
                    </a:cubicBezTo>
                    <a:cubicBezTo>
                      <a:pt x="267" y="702"/>
                      <a:pt x="274" y="701"/>
                      <a:pt x="281" y="701"/>
                    </a:cubicBezTo>
                    <a:cubicBezTo>
                      <a:pt x="7359" y="603"/>
                      <a:pt x="14474" y="554"/>
                      <a:pt x="21597" y="554"/>
                    </a:cubicBezTo>
                    <a:cubicBezTo>
                      <a:pt x="33235" y="554"/>
                      <a:pt x="44896" y="684"/>
                      <a:pt x="56454" y="943"/>
                    </a:cubicBezTo>
                    <a:lnTo>
                      <a:pt x="56460" y="943"/>
                    </a:lnTo>
                    <a:cubicBezTo>
                      <a:pt x="56610" y="943"/>
                      <a:pt x="56732" y="827"/>
                      <a:pt x="56736" y="676"/>
                    </a:cubicBezTo>
                    <a:cubicBezTo>
                      <a:pt x="56741" y="521"/>
                      <a:pt x="56620" y="394"/>
                      <a:pt x="56465" y="389"/>
                    </a:cubicBezTo>
                    <a:cubicBezTo>
                      <a:pt x="44903" y="130"/>
                      <a:pt x="33239" y="0"/>
                      <a:pt x="2159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1684;p43">
                <a:extLst>
                  <a:ext uri="{FF2B5EF4-FFF2-40B4-BE49-F238E27FC236}">
                    <a16:creationId xmlns:a16="http://schemas.microsoft.com/office/drawing/2014/main" id="{96F85011-446B-B1B9-8E4F-EA39EF928B19}"/>
                  </a:ext>
                </a:extLst>
              </p:cNvPr>
              <p:cNvSpPr/>
              <p:nvPr/>
            </p:nvSpPr>
            <p:spPr>
              <a:xfrm>
                <a:off x="5857262" y="2857758"/>
                <a:ext cx="955393" cy="46900"/>
              </a:xfrm>
              <a:custGeom>
                <a:avLst/>
                <a:gdLst/>
                <a:ahLst/>
                <a:cxnLst/>
                <a:rect l="l" t="t" r="r" b="b"/>
                <a:pathLst>
                  <a:path w="56742" h="944" extrusionOk="0">
                    <a:moveTo>
                      <a:pt x="21596" y="0"/>
                    </a:moveTo>
                    <a:cubicBezTo>
                      <a:pt x="14471" y="0"/>
                      <a:pt x="7353" y="49"/>
                      <a:pt x="272" y="147"/>
                    </a:cubicBezTo>
                    <a:cubicBezTo>
                      <a:pt x="122" y="151"/>
                      <a:pt x="0" y="273"/>
                      <a:pt x="0" y="429"/>
                    </a:cubicBezTo>
                    <a:cubicBezTo>
                      <a:pt x="0" y="576"/>
                      <a:pt x="123" y="702"/>
                      <a:pt x="260" y="702"/>
                    </a:cubicBezTo>
                    <a:cubicBezTo>
                      <a:pt x="267" y="702"/>
                      <a:pt x="274" y="701"/>
                      <a:pt x="281" y="701"/>
                    </a:cubicBezTo>
                    <a:cubicBezTo>
                      <a:pt x="7359" y="603"/>
                      <a:pt x="14474" y="554"/>
                      <a:pt x="21597" y="554"/>
                    </a:cubicBezTo>
                    <a:cubicBezTo>
                      <a:pt x="33235" y="554"/>
                      <a:pt x="44896" y="684"/>
                      <a:pt x="56454" y="943"/>
                    </a:cubicBezTo>
                    <a:lnTo>
                      <a:pt x="56460" y="943"/>
                    </a:lnTo>
                    <a:cubicBezTo>
                      <a:pt x="56610" y="943"/>
                      <a:pt x="56732" y="827"/>
                      <a:pt x="56736" y="676"/>
                    </a:cubicBezTo>
                    <a:cubicBezTo>
                      <a:pt x="56741" y="521"/>
                      <a:pt x="56620" y="394"/>
                      <a:pt x="56465" y="389"/>
                    </a:cubicBezTo>
                    <a:cubicBezTo>
                      <a:pt x="44903" y="130"/>
                      <a:pt x="33239" y="0"/>
                      <a:pt x="2159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1685;p43">
                <a:extLst>
                  <a:ext uri="{FF2B5EF4-FFF2-40B4-BE49-F238E27FC236}">
                    <a16:creationId xmlns:a16="http://schemas.microsoft.com/office/drawing/2014/main" id="{AFF4EA22-5DBC-D16C-D838-039388AC7227}"/>
                  </a:ext>
                </a:extLst>
              </p:cNvPr>
              <p:cNvSpPr/>
              <p:nvPr/>
            </p:nvSpPr>
            <p:spPr>
              <a:xfrm>
                <a:off x="7612217" y="2873863"/>
                <a:ext cx="642745" cy="36174"/>
              </a:xfrm>
              <a:custGeom>
                <a:avLst/>
                <a:gdLst/>
                <a:ahLst/>
                <a:cxnLst/>
                <a:rect l="l" t="t" r="r" b="b"/>
                <a:pathLst>
                  <a:path w="56742" h="944" extrusionOk="0">
                    <a:moveTo>
                      <a:pt x="21596" y="0"/>
                    </a:moveTo>
                    <a:cubicBezTo>
                      <a:pt x="14471" y="0"/>
                      <a:pt x="7353" y="49"/>
                      <a:pt x="272" y="147"/>
                    </a:cubicBezTo>
                    <a:cubicBezTo>
                      <a:pt x="122" y="151"/>
                      <a:pt x="0" y="273"/>
                      <a:pt x="0" y="429"/>
                    </a:cubicBezTo>
                    <a:cubicBezTo>
                      <a:pt x="0" y="576"/>
                      <a:pt x="123" y="702"/>
                      <a:pt x="260" y="702"/>
                    </a:cubicBezTo>
                    <a:cubicBezTo>
                      <a:pt x="267" y="702"/>
                      <a:pt x="274" y="701"/>
                      <a:pt x="281" y="701"/>
                    </a:cubicBezTo>
                    <a:cubicBezTo>
                      <a:pt x="7359" y="603"/>
                      <a:pt x="14474" y="554"/>
                      <a:pt x="21597" y="554"/>
                    </a:cubicBezTo>
                    <a:cubicBezTo>
                      <a:pt x="33235" y="554"/>
                      <a:pt x="44896" y="684"/>
                      <a:pt x="56454" y="943"/>
                    </a:cubicBezTo>
                    <a:lnTo>
                      <a:pt x="56460" y="943"/>
                    </a:lnTo>
                    <a:cubicBezTo>
                      <a:pt x="56610" y="943"/>
                      <a:pt x="56732" y="827"/>
                      <a:pt x="56736" y="676"/>
                    </a:cubicBezTo>
                    <a:cubicBezTo>
                      <a:pt x="56741" y="521"/>
                      <a:pt x="56620" y="394"/>
                      <a:pt x="56465" y="389"/>
                    </a:cubicBezTo>
                    <a:cubicBezTo>
                      <a:pt x="44903" y="130"/>
                      <a:pt x="33239" y="0"/>
                      <a:pt x="2159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0" name="Google Shape;1687;p43">
              <a:extLst>
                <a:ext uri="{FF2B5EF4-FFF2-40B4-BE49-F238E27FC236}">
                  <a16:creationId xmlns:a16="http://schemas.microsoft.com/office/drawing/2014/main" id="{6B0A5564-B6C0-09A4-CC83-8BD56AE08987}"/>
                </a:ext>
              </a:extLst>
            </p:cNvPr>
            <p:cNvSpPr/>
            <p:nvPr/>
          </p:nvSpPr>
          <p:spPr>
            <a:xfrm>
              <a:off x="1211055" y="2020318"/>
              <a:ext cx="1581899" cy="260099"/>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000" dirty="0">
                  <a:latin typeface="Arial Narrow" panose="020B0606020202030204" pitchFamily="34" charset="0"/>
                  <a:ea typeface="Fira Sans Extra Condensed"/>
                  <a:cs typeface="Fira Sans Extra Condensed"/>
                  <a:sym typeface="Fira Sans Extra Condensed"/>
                </a:rPr>
                <a:t>Poverty</a:t>
              </a:r>
              <a:endParaRPr sz="1000" dirty="0">
                <a:latin typeface="Arial Narrow" panose="020B0606020202030204" pitchFamily="34" charset="0"/>
                <a:ea typeface="Fira Sans Extra Condensed"/>
                <a:cs typeface="Fira Sans Extra Condensed"/>
                <a:sym typeface="Fira Sans Extra Condensed"/>
              </a:endParaRPr>
            </a:p>
          </p:txBody>
        </p:sp>
        <p:sp>
          <p:nvSpPr>
            <p:cNvPr id="91" name="Google Shape;1689;p43">
              <a:extLst>
                <a:ext uri="{FF2B5EF4-FFF2-40B4-BE49-F238E27FC236}">
                  <a16:creationId xmlns:a16="http://schemas.microsoft.com/office/drawing/2014/main" id="{36160518-469A-4077-858A-E8CFA379FBE7}"/>
                </a:ext>
              </a:extLst>
            </p:cNvPr>
            <p:cNvSpPr/>
            <p:nvPr/>
          </p:nvSpPr>
          <p:spPr>
            <a:xfrm>
              <a:off x="2567434" y="3313550"/>
              <a:ext cx="2043489" cy="137307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000" dirty="0">
                  <a:latin typeface="Arial Narrow" panose="020B0606020202030204" pitchFamily="34" charset="0"/>
                  <a:ea typeface="Fira Sans Extra Condensed SemiBold"/>
                  <a:cs typeface="Fira Sans Extra Condensed SemiBold"/>
                  <a:sym typeface="Fira Sans Extra Condensed SemiBold"/>
                </a:rPr>
                <a:t>Early sexual debut</a:t>
              </a:r>
              <a:endParaRPr sz="1000" dirty="0">
                <a:latin typeface="Arial Narrow" panose="020B0606020202030204" pitchFamily="34" charset="0"/>
                <a:ea typeface="Fira Sans Extra Condensed SemiBold"/>
                <a:cs typeface="Fira Sans Extra Condensed SemiBold"/>
                <a:sym typeface="Fira Sans Extra Condensed SemiBold"/>
              </a:endParaRPr>
            </a:p>
          </p:txBody>
        </p:sp>
        <p:sp>
          <p:nvSpPr>
            <p:cNvPr id="92" name="Google Shape;1691;p43">
              <a:extLst>
                <a:ext uri="{FF2B5EF4-FFF2-40B4-BE49-F238E27FC236}">
                  <a16:creationId xmlns:a16="http://schemas.microsoft.com/office/drawing/2014/main" id="{E79BB1AF-9982-A6BA-BE67-92FEDEE7E787}"/>
                </a:ext>
              </a:extLst>
            </p:cNvPr>
            <p:cNvSpPr/>
            <p:nvPr/>
          </p:nvSpPr>
          <p:spPr>
            <a:xfrm>
              <a:off x="5577146" y="3844420"/>
              <a:ext cx="2973254" cy="164738"/>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000" dirty="0">
                  <a:latin typeface="Arial Narrow" panose="020B0606020202030204" pitchFamily="34" charset="0"/>
                  <a:ea typeface="Fira Sans Extra Condensed SemiBold"/>
                  <a:cs typeface="Fira Sans Extra Condensed SemiBold"/>
                  <a:sym typeface="Fira Sans Extra Condensed SemiBold"/>
                </a:rPr>
                <a:t>Limited SRH knowledge</a:t>
              </a:r>
              <a:endParaRPr sz="1000" dirty="0">
                <a:latin typeface="Arial Narrow" panose="020B0606020202030204" pitchFamily="34" charset="0"/>
                <a:ea typeface="Fira Sans Extra Condensed SemiBold"/>
                <a:cs typeface="Fira Sans Extra Condensed SemiBold"/>
                <a:sym typeface="Fira Sans Extra Condensed SemiBold"/>
              </a:endParaRPr>
            </a:p>
          </p:txBody>
        </p:sp>
        <p:sp>
          <p:nvSpPr>
            <p:cNvPr id="93" name="Google Shape;1693;p43">
              <a:extLst>
                <a:ext uri="{FF2B5EF4-FFF2-40B4-BE49-F238E27FC236}">
                  <a16:creationId xmlns:a16="http://schemas.microsoft.com/office/drawing/2014/main" id="{9BB709BD-A43A-2BBF-3FFB-2D26FFB2587B}"/>
                </a:ext>
              </a:extLst>
            </p:cNvPr>
            <p:cNvSpPr/>
            <p:nvPr/>
          </p:nvSpPr>
          <p:spPr>
            <a:xfrm>
              <a:off x="3865140" y="1080833"/>
              <a:ext cx="3360222" cy="943602"/>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000" dirty="0">
                  <a:latin typeface="Arial Narrow" panose="020B0606020202030204" pitchFamily="34" charset="0"/>
                  <a:ea typeface="Fira Sans Extra Condensed SemiBold"/>
                  <a:cs typeface="Fira Sans Extra Condensed SemiBold"/>
                  <a:sym typeface="Fira Sans Extra Condensed SemiBold"/>
                </a:rPr>
                <a:t>Limited access to youth-friendly service provision</a:t>
              </a:r>
              <a:endParaRPr sz="1000" dirty="0">
                <a:latin typeface="Arial Narrow" panose="020B0606020202030204" pitchFamily="34" charset="0"/>
                <a:ea typeface="Fira Sans Extra Condensed SemiBold"/>
                <a:cs typeface="Fira Sans Extra Condensed SemiBold"/>
                <a:sym typeface="Fira Sans Extra Condensed SemiBold"/>
              </a:endParaRPr>
            </a:p>
          </p:txBody>
        </p:sp>
        <p:sp>
          <p:nvSpPr>
            <p:cNvPr id="94" name="Google Shape;1695;p43">
              <a:extLst>
                <a:ext uri="{FF2B5EF4-FFF2-40B4-BE49-F238E27FC236}">
                  <a16:creationId xmlns:a16="http://schemas.microsoft.com/office/drawing/2014/main" id="{C03F97E3-0FD8-CFEA-5ED0-F39E3AE59042}"/>
                </a:ext>
              </a:extLst>
            </p:cNvPr>
            <p:cNvSpPr/>
            <p:nvPr/>
          </p:nvSpPr>
          <p:spPr>
            <a:xfrm>
              <a:off x="1725111" y="2751144"/>
              <a:ext cx="425699" cy="209094"/>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000" dirty="0">
                  <a:latin typeface="Fira Sans Extra Condensed SemiBold"/>
                  <a:ea typeface="Fira Sans Extra Condensed SemiBold"/>
                  <a:cs typeface="Fira Sans Extra Condensed SemiBold"/>
                  <a:sym typeface="Fira Sans Extra Condensed SemiBold"/>
                </a:rPr>
                <a:t>1</a:t>
              </a:r>
              <a:endParaRPr sz="1000" dirty="0">
                <a:latin typeface="Fira Sans Extra Condensed SemiBold"/>
                <a:ea typeface="Fira Sans Extra Condensed SemiBold"/>
                <a:cs typeface="Fira Sans Extra Condensed SemiBold"/>
                <a:sym typeface="Fira Sans Extra Condensed SemiBold"/>
              </a:endParaRPr>
            </a:p>
          </p:txBody>
        </p:sp>
        <p:sp>
          <p:nvSpPr>
            <p:cNvPr id="95" name="Google Shape;1696;p43">
              <a:extLst>
                <a:ext uri="{FF2B5EF4-FFF2-40B4-BE49-F238E27FC236}">
                  <a16:creationId xmlns:a16="http://schemas.microsoft.com/office/drawing/2014/main" id="{D763BA98-C5D4-63DE-FF14-809E335ECE98}"/>
                </a:ext>
              </a:extLst>
            </p:cNvPr>
            <p:cNvSpPr/>
            <p:nvPr/>
          </p:nvSpPr>
          <p:spPr>
            <a:xfrm>
              <a:off x="3325132" y="2661367"/>
              <a:ext cx="612230" cy="371644"/>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000" dirty="0">
                  <a:latin typeface="Fira Sans Extra Condensed SemiBold"/>
                  <a:ea typeface="Fira Sans Extra Condensed SemiBold"/>
                  <a:cs typeface="Fira Sans Extra Condensed SemiBold"/>
                  <a:sym typeface="Fira Sans Extra Condensed SemiBold"/>
                </a:rPr>
                <a:t>2</a:t>
              </a:r>
              <a:endParaRPr sz="1000" dirty="0">
                <a:latin typeface="Fira Sans Extra Condensed SemiBold"/>
                <a:ea typeface="Fira Sans Extra Condensed SemiBold"/>
                <a:cs typeface="Fira Sans Extra Condensed SemiBold"/>
                <a:sym typeface="Fira Sans Extra Condensed SemiBold"/>
              </a:endParaRPr>
            </a:p>
          </p:txBody>
        </p:sp>
        <p:sp>
          <p:nvSpPr>
            <p:cNvPr id="96" name="Google Shape;1697;p43">
              <a:extLst>
                <a:ext uri="{FF2B5EF4-FFF2-40B4-BE49-F238E27FC236}">
                  <a16:creationId xmlns:a16="http://schemas.microsoft.com/office/drawing/2014/main" id="{C3639D41-19D1-F7CA-2B98-2859F8053894}"/>
                </a:ext>
              </a:extLst>
            </p:cNvPr>
            <p:cNvSpPr/>
            <p:nvPr/>
          </p:nvSpPr>
          <p:spPr>
            <a:xfrm>
              <a:off x="5132346" y="2802147"/>
              <a:ext cx="508963" cy="209094"/>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000" dirty="0">
                  <a:latin typeface="Fira Sans Extra Condensed SemiBold"/>
                  <a:ea typeface="Fira Sans Extra Condensed SemiBold"/>
                  <a:cs typeface="Fira Sans Extra Condensed SemiBold"/>
                  <a:sym typeface="Fira Sans Extra Condensed SemiBold"/>
                </a:rPr>
                <a:t>3</a:t>
              </a:r>
              <a:endParaRPr sz="1000" dirty="0">
                <a:latin typeface="Fira Sans Extra Condensed SemiBold"/>
                <a:ea typeface="Fira Sans Extra Condensed SemiBold"/>
                <a:cs typeface="Fira Sans Extra Condensed SemiBold"/>
                <a:sym typeface="Fira Sans Extra Condensed SemiBold"/>
              </a:endParaRPr>
            </a:p>
          </p:txBody>
        </p:sp>
        <p:sp>
          <p:nvSpPr>
            <p:cNvPr id="97" name="Google Shape;1698;p43">
              <a:extLst>
                <a:ext uri="{FF2B5EF4-FFF2-40B4-BE49-F238E27FC236}">
                  <a16:creationId xmlns:a16="http://schemas.microsoft.com/office/drawing/2014/main" id="{5F92086B-BCE2-9726-7696-ACD3141942FD}"/>
                </a:ext>
              </a:extLst>
            </p:cNvPr>
            <p:cNvSpPr/>
            <p:nvPr/>
          </p:nvSpPr>
          <p:spPr>
            <a:xfrm>
              <a:off x="6819789" y="2747330"/>
              <a:ext cx="599099" cy="209094"/>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000" dirty="0">
                  <a:latin typeface="Fira Sans Extra Condensed SemiBold"/>
                  <a:ea typeface="Fira Sans Extra Condensed SemiBold"/>
                  <a:cs typeface="Fira Sans Extra Condensed SemiBold"/>
                  <a:sym typeface="Fira Sans Extra Condensed SemiBold"/>
                </a:rPr>
                <a:t>4</a:t>
              </a:r>
              <a:endParaRPr sz="1000" dirty="0">
                <a:latin typeface="Fira Sans Extra Condensed SemiBold"/>
                <a:ea typeface="Fira Sans Extra Condensed SemiBold"/>
                <a:cs typeface="Fira Sans Extra Condensed SemiBold"/>
                <a:sym typeface="Fira Sans Extra Condensed SemiBold"/>
              </a:endParaRPr>
            </a:p>
          </p:txBody>
        </p:sp>
        <p:pic>
          <p:nvPicPr>
            <p:cNvPr id="98" name="Picture 97">
              <a:extLst>
                <a:ext uri="{FF2B5EF4-FFF2-40B4-BE49-F238E27FC236}">
                  <a16:creationId xmlns:a16="http://schemas.microsoft.com/office/drawing/2014/main" id="{2BBC7CCA-4F73-6B5A-76BD-44A35E6CC520}"/>
                </a:ext>
              </a:extLst>
            </p:cNvPr>
            <p:cNvPicPr>
              <a:picLocks noChangeAspect="1"/>
            </p:cNvPicPr>
            <p:nvPr/>
          </p:nvPicPr>
          <p:blipFill>
            <a:blip r:embed="rId4"/>
            <a:stretch>
              <a:fillRect/>
            </a:stretch>
          </p:blipFill>
          <p:spPr>
            <a:xfrm>
              <a:off x="11581" y="1095028"/>
              <a:ext cx="1504182" cy="1585355"/>
            </a:xfrm>
            <a:prstGeom prst="rect">
              <a:avLst/>
            </a:prstGeom>
          </p:spPr>
        </p:pic>
      </p:grpSp>
      <p:sp>
        <p:nvSpPr>
          <p:cNvPr id="109" name="TextBox 108">
            <a:extLst>
              <a:ext uri="{FF2B5EF4-FFF2-40B4-BE49-F238E27FC236}">
                <a16:creationId xmlns:a16="http://schemas.microsoft.com/office/drawing/2014/main" id="{4CA346C0-865D-CF17-4349-E285E222DFC6}"/>
              </a:ext>
            </a:extLst>
          </p:cNvPr>
          <p:cNvSpPr txBox="1"/>
          <p:nvPr/>
        </p:nvSpPr>
        <p:spPr>
          <a:xfrm>
            <a:off x="345866" y="5529843"/>
            <a:ext cx="3782614" cy="246221"/>
          </a:xfrm>
          <a:prstGeom prst="rect">
            <a:avLst/>
          </a:prstGeom>
          <a:noFill/>
        </p:spPr>
        <p:txBody>
          <a:bodyPr wrap="square">
            <a:spAutoFit/>
          </a:bodyPr>
          <a:lstStyle/>
          <a:p>
            <a:r>
              <a:rPr lang="en-US" sz="1000" dirty="0">
                <a:latin typeface="Arial Narrow" panose="020B0606020202030204" pitchFamily="34" charset="0"/>
              </a:rPr>
              <a:t>Figure 1: Key drivers of the epidemic in this mining, farming community </a:t>
            </a:r>
          </a:p>
        </p:txBody>
      </p:sp>
      <p:pic>
        <p:nvPicPr>
          <p:cNvPr id="110" name="Picture 109">
            <a:extLst>
              <a:ext uri="{FF2B5EF4-FFF2-40B4-BE49-F238E27FC236}">
                <a16:creationId xmlns:a16="http://schemas.microsoft.com/office/drawing/2014/main" id="{A93B81C4-3F2E-4681-C637-2D93D5734A88}"/>
              </a:ext>
            </a:extLst>
          </p:cNvPr>
          <p:cNvPicPr>
            <a:picLocks noChangeAspect="1"/>
          </p:cNvPicPr>
          <p:nvPr/>
        </p:nvPicPr>
        <p:blipFill>
          <a:blip r:embed="rId5"/>
          <a:stretch>
            <a:fillRect/>
          </a:stretch>
        </p:blipFill>
        <p:spPr>
          <a:xfrm>
            <a:off x="2093654" y="10186531"/>
            <a:ext cx="679131" cy="485093"/>
          </a:xfrm>
          <a:prstGeom prst="rect">
            <a:avLst/>
          </a:prstGeom>
        </p:spPr>
      </p:pic>
      <p:pic>
        <p:nvPicPr>
          <p:cNvPr id="111" name="Picture 110">
            <a:extLst>
              <a:ext uri="{FF2B5EF4-FFF2-40B4-BE49-F238E27FC236}">
                <a16:creationId xmlns:a16="http://schemas.microsoft.com/office/drawing/2014/main" id="{5B396507-14E2-0AC1-99A1-13153F551482}"/>
              </a:ext>
            </a:extLst>
          </p:cNvPr>
          <p:cNvPicPr>
            <a:picLocks noChangeAspect="1"/>
          </p:cNvPicPr>
          <p:nvPr/>
        </p:nvPicPr>
        <p:blipFill>
          <a:blip r:embed="rId6"/>
          <a:stretch>
            <a:fillRect/>
          </a:stretch>
        </p:blipFill>
        <p:spPr>
          <a:xfrm>
            <a:off x="2772785" y="10133353"/>
            <a:ext cx="1324383" cy="485093"/>
          </a:xfrm>
          <a:prstGeom prst="rect">
            <a:avLst/>
          </a:prstGeom>
        </p:spPr>
      </p:pic>
      <p:pic>
        <p:nvPicPr>
          <p:cNvPr id="113" name="Picture 112" descr="A red logo with text&#10;&#10;Description automatically generated">
            <a:extLst>
              <a:ext uri="{FF2B5EF4-FFF2-40B4-BE49-F238E27FC236}">
                <a16:creationId xmlns:a16="http://schemas.microsoft.com/office/drawing/2014/main" id="{92A4D86D-A5C6-7388-0981-E1DF0231B74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19887" y="10110001"/>
            <a:ext cx="533400" cy="533400"/>
          </a:xfrm>
          <a:prstGeom prst="rect">
            <a:avLst/>
          </a:prstGeom>
        </p:spPr>
      </p:pic>
      <p:sp>
        <p:nvSpPr>
          <p:cNvPr id="119" name="TextBox 118">
            <a:extLst>
              <a:ext uri="{FF2B5EF4-FFF2-40B4-BE49-F238E27FC236}">
                <a16:creationId xmlns:a16="http://schemas.microsoft.com/office/drawing/2014/main" id="{7D25206F-DC02-0BFC-6484-5CD8B11667FF}"/>
              </a:ext>
            </a:extLst>
          </p:cNvPr>
          <p:cNvSpPr txBox="1"/>
          <p:nvPr/>
        </p:nvSpPr>
        <p:spPr>
          <a:xfrm>
            <a:off x="4478923" y="10028967"/>
            <a:ext cx="2995548" cy="400110"/>
          </a:xfrm>
          <a:prstGeom prst="rect">
            <a:avLst/>
          </a:prstGeom>
          <a:noFill/>
        </p:spPr>
        <p:txBody>
          <a:bodyPr wrap="square">
            <a:spAutoFit/>
          </a:bodyPr>
          <a:lstStyle/>
          <a:p>
            <a:r>
              <a:rPr lang="en-US" sz="1000" dirty="0">
                <a:latin typeface="Arial Narrow" panose="020B0606020202030204" pitchFamily="34" charset="0"/>
              </a:rPr>
              <a:t>Image 3: CHIIP Champion conducting a literacy session with young people mobilized from the community in Mazowe </a:t>
            </a:r>
          </a:p>
        </p:txBody>
      </p:sp>
      <p:pic>
        <p:nvPicPr>
          <p:cNvPr id="121" name="Picture 120" descr="A group of people sitting in a room&#10;&#10;Description automatically generated">
            <a:extLst>
              <a:ext uri="{FF2B5EF4-FFF2-40B4-BE49-F238E27FC236}">
                <a16:creationId xmlns:a16="http://schemas.microsoft.com/office/drawing/2014/main" id="{1D8E4FBA-1CD0-56D0-DFE4-8B27C33FE795}"/>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491917" y="8447578"/>
            <a:ext cx="2652072" cy="1542593"/>
          </a:xfrm>
          <a:prstGeom prst="rect">
            <a:avLst/>
          </a:prstGeom>
          <a:ln w="3175">
            <a:solidFill>
              <a:schemeClr val="tx1"/>
            </a:solidFill>
          </a:ln>
        </p:spPr>
      </p:pic>
      <p:pic>
        <p:nvPicPr>
          <p:cNvPr id="123" name="Picture 122" descr="A group of people sitting on the ground&#10;&#10;Description automatically generated">
            <a:extLst>
              <a:ext uri="{FF2B5EF4-FFF2-40B4-BE49-F238E27FC236}">
                <a16:creationId xmlns:a16="http://schemas.microsoft.com/office/drawing/2014/main" id="{21A5295A-A332-0E16-2B68-BA97EA86146E}"/>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73221" y="5925763"/>
            <a:ext cx="2847446" cy="1956208"/>
          </a:xfrm>
          <a:prstGeom prst="rect">
            <a:avLst/>
          </a:prstGeom>
          <a:ln w="3175">
            <a:solidFill>
              <a:schemeClr val="tx1"/>
            </a:solidFill>
          </a:ln>
        </p:spPr>
      </p:pic>
      <p:sp>
        <p:nvSpPr>
          <p:cNvPr id="125" name="TextBox 124">
            <a:extLst>
              <a:ext uri="{FF2B5EF4-FFF2-40B4-BE49-F238E27FC236}">
                <a16:creationId xmlns:a16="http://schemas.microsoft.com/office/drawing/2014/main" id="{7D92F8BA-E231-4FF0-5B9A-4B7D53EC1126}"/>
              </a:ext>
            </a:extLst>
          </p:cNvPr>
          <p:cNvSpPr txBox="1"/>
          <p:nvPr/>
        </p:nvSpPr>
        <p:spPr>
          <a:xfrm>
            <a:off x="284216" y="7870077"/>
            <a:ext cx="3620154" cy="400110"/>
          </a:xfrm>
          <a:prstGeom prst="rect">
            <a:avLst/>
          </a:prstGeom>
          <a:noFill/>
        </p:spPr>
        <p:txBody>
          <a:bodyPr wrap="square">
            <a:spAutoFit/>
          </a:bodyPr>
          <a:lstStyle/>
          <a:p>
            <a:r>
              <a:rPr lang="en-US" sz="1000" dirty="0">
                <a:latin typeface="Arial Narrow" panose="020B0606020202030204" pitchFamily="34" charset="0"/>
              </a:rPr>
              <a:t>Image 2: CHIIP Champions conducting an outreach with participants from the  Mazowe community</a:t>
            </a:r>
          </a:p>
        </p:txBody>
      </p:sp>
      <p:pic>
        <p:nvPicPr>
          <p:cNvPr id="127" name="Picture 126" descr="A group of people standing in front of tents&#10;&#10;Description automatically generated">
            <a:extLst>
              <a:ext uri="{FF2B5EF4-FFF2-40B4-BE49-F238E27FC236}">
                <a16:creationId xmlns:a16="http://schemas.microsoft.com/office/drawing/2014/main" id="{CFD6F74A-E163-71D2-4783-7C8AD4B7A597}"/>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492807" y="4863289"/>
            <a:ext cx="2347788" cy="1040080"/>
          </a:xfrm>
          <a:prstGeom prst="rect">
            <a:avLst/>
          </a:prstGeom>
          <a:ln w="3175">
            <a:solidFill>
              <a:schemeClr val="tx1"/>
            </a:solidFill>
          </a:ln>
        </p:spPr>
      </p:pic>
      <p:pic>
        <p:nvPicPr>
          <p:cNvPr id="128" name="Picture 127">
            <a:extLst>
              <a:ext uri="{FF2B5EF4-FFF2-40B4-BE49-F238E27FC236}">
                <a16:creationId xmlns:a16="http://schemas.microsoft.com/office/drawing/2014/main" id="{D8E72FDF-D416-7FF3-EC74-69D94EED3391}"/>
              </a:ext>
            </a:extLst>
          </p:cNvPr>
          <p:cNvPicPr>
            <a:picLocks noChangeAspect="1"/>
          </p:cNvPicPr>
          <p:nvPr/>
        </p:nvPicPr>
        <p:blipFill>
          <a:blip r:embed="rId11"/>
          <a:stretch>
            <a:fillRect/>
          </a:stretch>
        </p:blipFill>
        <p:spPr>
          <a:xfrm>
            <a:off x="-3424" y="-26300"/>
            <a:ext cx="7595698" cy="378339"/>
          </a:xfrm>
          <a:prstGeom prst="rect">
            <a:avLst/>
          </a:prstGeom>
        </p:spPr>
      </p:pic>
      <p:sp>
        <p:nvSpPr>
          <p:cNvPr id="3" name="TextBox 2">
            <a:extLst>
              <a:ext uri="{FF2B5EF4-FFF2-40B4-BE49-F238E27FC236}">
                <a16:creationId xmlns:a16="http://schemas.microsoft.com/office/drawing/2014/main" id="{281133AC-6706-2FBD-465A-F9FA5226EE4A}"/>
              </a:ext>
            </a:extLst>
          </p:cNvPr>
          <p:cNvSpPr txBox="1"/>
          <p:nvPr/>
        </p:nvSpPr>
        <p:spPr>
          <a:xfrm>
            <a:off x="8755380" y="5532120"/>
            <a:ext cx="184731" cy="369332"/>
          </a:xfrm>
          <a:prstGeom prst="rect">
            <a:avLst/>
          </a:prstGeom>
          <a:noFill/>
        </p:spPr>
        <p:txBody>
          <a:bodyPr wrap="none" rtlCol="0">
            <a:spAutoFit/>
          </a:bodyPr>
          <a:lstStyle/>
          <a:p>
            <a:endParaRPr lang="en-ZW"/>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4270</TotalTime>
  <Words>354</Words>
  <Application>Microsoft Office PowerPoint</Application>
  <PresentationFormat>Custom</PresentationFormat>
  <Paragraphs>27</Paragraphs>
  <Slides>1</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Arial Narrow</vt:lpstr>
      <vt:lpstr>Calibri</vt:lpstr>
      <vt:lpstr>Fira Sans Extra Condensed SemiBold</vt:lpstr>
      <vt:lpstr>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Anesu Elizabeth Kurebwaseka</cp:lastModifiedBy>
  <cp:revision>20</cp:revision>
  <dcterms:created xsi:type="dcterms:W3CDTF">2023-11-03T06:42:43Z</dcterms:created>
  <dcterms:modified xsi:type="dcterms:W3CDTF">2026-10-14T09:27:49Z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2021-10-30T00:00:00Z</vt:filetime>
  </property>
  <property fmtid="{D5CDD505-2E9C-101B-9397-08002B2CF9AE}" pid="3" name="Creator">
    <vt:lpwstr>Microsoft® Word 2010</vt:lpwstr>
  </property>
  <property fmtid="{D5CDD505-2E9C-101B-9397-08002B2CF9AE}" pid="4" name="LastSaved">
    <vt:filetime>2023-11-03T00:00:00Z</vt:filetime>
  </property>
</Properties>
</file>